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7"/>
  </p:notesMasterIdLst>
  <p:sldIdLst>
    <p:sldId id="402" r:id="rId2"/>
    <p:sldId id="695" r:id="rId3"/>
    <p:sldId id="599" r:id="rId4"/>
    <p:sldId id="646" r:id="rId5"/>
    <p:sldId id="631" r:id="rId6"/>
    <p:sldId id="632" r:id="rId7"/>
    <p:sldId id="635" r:id="rId8"/>
    <p:sldId id="628" r:id="rId9"/>
    <p:sldId id="648" r:id="rId10"/>
    <p:sldId id="649" r:id="rId11"/>
    <p:sldId id="650" r:id="rId12"/>
    <p:sldId id="651" r:id="rId13"/>
    <p:sldId id="656" r:id="rId14"/>
    <p:sldId id="677" r:id="rId15"/>
    <p:sldId id="692" r:id="rId16"/>
    <p:sldId id="693" r:id="rId17"/>
    <p:sldId id="678" r:id="rId18"/>
    <p:sldId id="679" r:id="rId19"/>
    <p:sldId id="680" r:id="rId20"/>
    <p:sldId id="681" r:id="rId21"/>
    <p:sldId id="682" r:id="rId22"/>
    <p:sldId id="684" r:id="rId23"/>
    <p:sldId id="685" r:id="rId24"/>
    <p:sldId id="686" r:id="rId25"/>
    <p:sldId id="687" r:id="rId26"/>
    <p:sldId id="696" r:id="rId27"/>
    <p:sldId id="675" r:id="rId28"/>
    <p:sldId id="659" r:id="rId29"/>
    <p:sldId id="660" r:id="rId30"/>
    <p:sldId id="661" r:id="rId31"/>
    <p:sldId id="662" r:id="rId32"/>
    <p:sldId id="663" r:id="rId33"/>
    <p:sldId id="671" r:id="rId34"/>
    <p:sldId id="688" r:id="rId35"/>
    <p:sldId id="479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orient="horz" pos="1706">
          <p15:clr>
            <a:srgbClr val="A4A3A4"/>
          </p15:clr>
        </p15:guide>
        <p15:guide id="3" orient="horz" pos="2840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204" userDrawn="1">
          <p15:clr>
            <a:srgbClr val="A4A3A4"/>
          </p15:clr>
        </p15:guide>
        <p15:guide id="6" pos="2018">
          <p15:clr>
            <a:srgbClr val="A4A3A4"/>
          </p15:clr>
        </p15:guide>
        <p15:guide id="7" pos="5556">
          <p15:clr>
            <a:srgbClr val="A4A3A4"/>
          </p15:clr>
        </p15:guide>
        <p15:guide id="8" pos="37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8F51"/>
    <a:srgbClr val="80EB71"/>
    <a:srgbClr val="F2EFF2"/>
    <a:srgbClr val="E9D1DD"/>
    <a:srgbClr val="E5F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074" autoAdjust="0"/>
  </p:normalViewPr>
  <p:slideViewPr>
    <p:cSldViewPr>
      <p:cViewPr varScale="1">
        <p:scale>
          <a:sx n="64" d="100"/>
          <a:sy n="64" d="100"/>
        </p:scale>
        <p:origin x="784" y="48"/>
      </p:cViewPr>
      <p:guideLst>
        <p:guide orient="horz" pos="618"/>
        <p:guide orient="horz" pos="1706"/>
        <p:guide orient="horz" pos="2840"/>
        <p:guide orient="horz" pos="3884"/>
        <p:guide pos="204"/>
        <p:guide pos="2018"/>
        <p:guide pos="5556"/>
        <p:guide pos="374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ni\Dropbox\WebPriming%20Paper\Data\Experiment%202%203%20Rowing\Rowing%20Combined%20Data\Experiment%202%20regression%20plo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ni\Dropbox\WebPriming%20Paper\Data\Experiment%202%203%20Rowing\Rowing%20Combined%20Data\Experiment%202%20regression%20plo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ni\Dropbox\Cognition%20WebPriming\Data\Experiment%202%203%20Rowing\Rowing%20Combined%20Data\RecentExperience%20Plo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ni\Documents\Documents\papers\MyPapers\In%20Preparation\WebPriming%20Paper\JML%202013\Revision%20April%202014\AvivasExptData%20July2015%20upda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nni\Documents\Documents\Conferences\2015\EPS%20Jan%202015\Accent%20Plo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Sheet1!$K$1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Sheet1!$I$2:$I$44</c:f>
              <c:numCache>
                <c:formatCode>General</c:formatCode>
                <c:ptCount val="4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</c:numCache>
            </c:numRef>
          </c:xVal>
          <c:yVal>
            <c:numRef>
              <c:f>Sheet1!$K$2:$K$44</c:f>
              <c:numCache>
                <c:formatCode>General</c:formatCode>
                <c:ptCount val="43"/>
                <c:pt idx="0">
                  <c:v>18.22926</c:v>
                </c:pt>
                <c:pt idx="1">
                  <c:v>24.211749999999999</c:v>
                </c:pt>
                <c:pt idx="2">
                  <c:v>27.711279999999999</c:v>
                </c:pt>
                <c:pt idx="3">
                  <c:v>30.194240000000001</c:v>
                </c:pt>
                <c:pt idx="4">
                  <c:v>32.120170000000002</c:v>
                </c:pt>
                <c:pt idx="5">
                  <c:v>33.693770000000001</c:v>
                </c:pt>
                <c:pt idx="6">
                  <c:v>35.024230000000003</c:v>
                </c:pt>
                <c:pt idx="7">
                  <c:v>36.176729999999999</c:v>
                </c:pt>
                <c:pt idx="8">
                  <c:v>37.193309999999997</c:v>
                </c:pt>
                <c:pt idx="9">
                  <c:v>38.10266</c:v>
                </c:pt>
                <c:pt idx="10">
                  <c:v>38.925280000000001</c:v>
                </c:pt>
                <c:pt idx="11">
                  <c:v>39.676259999999999</c:v>
                </c:pt>
                <c:pt idx="12">
                  <c:v>40.367109999999997</c:v>
                </c:pt>
                <c:pt idx="13">
                  <c:v>41.006720000000001</c:v>
                </c:pt>
                <c:pt idx="14">
                  <c:v>41.602200000000003</c:v>
                </c:pt>
                <c:pt idx="15">
                  <c:v>42.159219999999998</c:v>
                </c:pt>
                <c:pt idx="16">
                  <c:v>42.682470000000002</c:v>
                </c:pt>
                <c:pt idx="17">
                  <c:v>43.175800000000002</c:v>
                </c:pt>
                <c:pt idx="18">
                  <c:v>43.642449999999997</c:v>
                </c:pt>
                <c:pt idx="19">
                  <c:v>44.085149999999999</c:v>
                </c:pt>
                <c:pt idx="20">
                  <c:v>44.506259999999997</c:v>
                </c:pt>
                <c:pt idx="21">
                  <c:v>44.907769999999999</c:v>
                </c:pt>
                <c:pt idx="22">
                  <c:v>45.291429999999998</c:v>
                </c:pt>
                <c:pt idx="23">
                  <c:v>45.658749999999998</c:v>
                </c:pt>
                <c:pt idx="24">
                  <c:v>46.011090000000003</c:v>
                </c:pt>
                <c:pt idx="25">
                  <c:v>46.349600000000002</c:v>
                </c:pt>
                <c:pt idx="26">
                  <c:v>46.675330000000002</c:v>
                </c:pt>
                <c:pt idx="27">
                  <c:v>46.989220000000003</c:v>
                </c:pt>
                <c:pt idx="28">
                  <c:v>47.292090000000002</c:v>
                </c:pt>
                <c:pt idx="29">
                  <c:v>47.584690000000002</c:v>
                </c:pt>
                <c:pt idx="30">
                  <c:v>47.867690000000003</c:v>
                </c:pt>
                <c:pt idx="31">
                  <c:v>48.141710000000003</c:v>
                </c:pt>
                <c:pt idx="32">
                  <c:v>48.407299999999999</c:v>
                </c:pt>
                <c:pt idx="33">
                  <c:v>48.664960000000001</c:v>
                </c:pt>
                <c:pt idx="34">
                  <c:v>48.915149999999997</c:v>
                </c:pt>
                <c:pt idx="35">
                  <c:v>49.158290000000001</c:v>
                </c:pt>
                <c:pt idx="36">
                  <c:v>49.394770000000001</c:v>
                </c:pt>
                <c:pt idx="37">
                  <c:v>49.624940000000002</c:v>
                </c:pt>
                <c:pt idx="38">
                  <c:v>49.849130000000002</c:v>
                </c:pt>
                <c:pt idx="39">
                  <c:v>50.067639999999997</c:v>
                </c:pt>
                <c:pt idx="40">
                  <c:v>50.280760000000001</c:v>
                </c:pt>
                <c:pt idx="41">
                  <c:v>50.488750000000003</c:v>
                </c:pt>
                <c:pt idx="42">
                  <c:v>50.691839999999999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05D-4045-930C-8FD357924065}"/>
            </c:ext>
          </c:extLst>
        </c:ser>
        <c:ser>
          <c:idx val="1"/>
          <c:order val="1"/>
          <c:tx>
            <c:strRef>
              <c:f>Sheet1!$L$1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Sheet1!$I$2:$I$44</c:f>
              <c:numCache>
                <c:formatCode>General</c:formatCode>
                <c:ptCount val="4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</c:numCache>
            </c:numRef>
          </c:xVal>
          <c:yVal>
            <c:numRef>
              <c:f>Sheet1!$L$2:$L$44</c:f>
              <c:numCache>
                <c:formatCode>General</c:formatCode>
                <c:ptCount val="43"/>
                <c:pt idx="0">
                  <c:v>9.3195200000000007</c:v>
                </c:pt>
                <c:pt idx="1">
                  <c:v>18.431439999999998</c:v>
                </c:pt>
                <c:pt idx="2">
                  <c:v>23.345849999999999</c:v>
                </c:pt>
                <c:pt idx="3">
                  <c:v>26.388439999999999</c:v>
                </c:pt>
                <c:pt idx="4">
                  <c:v>28.359169999999999</c:v>
                </c:pt>
                <c:pt idx="5">
                  <c:v>29.700189999999999</c:v>
                </c:pt>
                <c:pt idx="6">
                  <c:v>30.672989999999999</c:v>
                </c:pt>
                <c:pt idx="7">
                  <c:v>31.422799999999999</c:v>
                </c:pt>
                <c:pt idx="8">
                  <c:v>32.029290000000003</c:v>
                </c:pt>
                <c:pt idx="9">
                  <c:v>32.537860000000002</c:v>
                </c:pt>
                <c:pt idx="10">
                  <c:v>32.975900000000003</c:v>
                </c:pt>
                <c:pt idx="11">
                  <c:v>33.360889999999998</c:v>
                </c:pt>
                <c:pt idx="12">
                  <c:v>33.704540000000001</c:v>
                </c:pt>
                <c:pt idx="13">
                  <c:v>34.015090000000001</c:v>
                </c:pt>
                <c:pt idx="14">
                  <c:v>34.29851</c:v>
                </c:pt>
                <c:pt idx="15">
                  <c:v>34.559269999999998</c:v>
                </c:pt>
                <c:pt idx="16">
                  <c:v>34.800809999999998</c:v>
                </c:pt>
                <c:pt idx="17">
                  <c:v>35.025829999999999</c:v>
                </c:pt>
                <c:pt idx="18">
                  <c:v>35.236499999999999</c:v>
                </c:pt>
                <c:pt idx="19">
                  <c:v>35.434570000000001</c:v>
                </c:pt>
                <c:pt idx="20">
                  <c:v>35.621490000000001</c:v>
                </c:pt>
                <c:pt idx="21">
                  <c:v>35.798479999999998</c:v>
                </c:pt>
                <c:pt idx="22">
                  <c:v>35.966540000000002</c:v>
                </c:pt>
                <c:pt idx="23">
                  <c:v>36.126550000000002</c:v>
                </c:pt>
                <c:pt idx="24">
                  <c:v>36.279249999999998</c:v>
                </c:pt>
                <c:pt idx="25">
                  <c:v>36.4253</c:v>
                </c:pt>
                <c:pt idx="26">
                  <c:v>36.565249999999999</c:v>
                </c:pt>
                <c:pt idx="27">
                  <c:v>36.699599999999997</c:v>
                </c:pt>
                <c:pt idx="28">
                  <c:v>36.828780000000002</c:v>
                </c:pt>
                <c:pt idx="29">
                  <c:v>36.953180000000003</c:v>
                </c:pt>
                <c:pt idx="30">
                  <c:v>37.073140000000002</c:v>
                </c:pt>
                <c:pt idx="31">
                  <c:v>37.188980000000001</c:v>
                </c:pt>
                <c:pt idx="32">
                  <c:v>37.300960000000003</c:v>
                </c:pt>
                <c:pt idx="33">
                  <c:v>37.40934</c:v>
                </c:pt>
                <c:pt idx="34">
                  <c:v>37.514339999999997</c:v>
                </c:pt>
                <c:pt idx="35">
                  <c:v>37.616169999999997</c:v>
                </c:pt>
                <c:pt idx="36">
                  <c:v>37.715020000000003</c:v>
                </c:pt>
                <c:pt idx="37">
                  <c:v>37.811050000000002</c:v>
                </c:pt>
                <c:pt idx="38">
                  <c:v>37.904429999999998</c:v>
                </c:pt>
                <c:pt idx="39">
                  <c:v>37.995289999999997</c:v>
                </c:pt>
                <c:pt idx="40">
                  <c:v>38.083770000000001</c:v>
                </c:pt>
                <c:pt idx="41">
                  <c:v>38.169989999999999</c:v>
                </c:pt>
                <c:pt idx="42">
                  <c:v>38.254060000000003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05D-4045-930C-8FD357924065}"/>
            </c:ext>
          </c:extLst>
        </c:ser>
        <c:ser>
          <c:idx val="2"/>
          <c:order val="2"/>
          <c:tx>
            <c:strRef>
              <c:f>Sheet1!$M$1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Sheet1!$I$2:$I$44</c:f>
              <c:numCache>
                <c:formatCode>General</c:formatCode>
                <c:ptCount val="4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</c:numCache>
            </c:numRef>
          </c:xVal>
          <c:yVal>
            <c:numRef>
              <c:f>Sheet1!$M$2:$M$44</c:f>
              <c:numCache>
                <c:formatCode>General</c:formatCode>
                <c:ptCount val="43"/>
                <c:pt idx="0">
                  <c:v>27.138999999999999</c:v>
                </c:pt>
                <c:pt idx="1">
                  <c:v>29.992059999999999</c:v>
                </c:pt>
                <c:pt idx="2">
                  <c:v>32.076709999999999</c:v>
                </c:pt>
                <c:pt idx="3">
                  <c:v>34.000039999999998</c:v>
                </c:pt>
                <c:pt idx="4">
                  <c:v>35.881169999999997</c:v>
                </c:pt>
                <c:pt idx="5">
                  <c:v>37.687350000000002</c:v>
                </c:pt>
                <c:pt idx="6">
                  <c:v>39.375480000000003</c:v>
                </c:pt>
                <c:pt idx="7">
                  <c:v>40.930660000000003</c:v>
                </c:pt>
                <c:pt idx="8">
                  <c:v>42.357320000000001</c:v>
                </c:pt>
                <c:pt idx="9">
                  <c:v>43.667459999999998</c:v>
                </c:pt>
                <c:pt idx="10">
                  <c:v>44.874650000000003</c:v>
                </c:pt>
                <c:pt idx="11">
                  <c:v>45.991639999999997</c:v>
                </c:pt>
                <c:pt idx="12">
                  <c:v>47.029670000000003</c:v>
                </c:pt>
                <c:pt idx="13">
                  <c:v>47.998359999999998</c:v>
                </c:pt>
                <c:pt idx="14">
                  <c:v>48.905880000000003</c:v>
                </c:pt>
                <c:pt idx="15">
                  <c:v>49.759180000000001</c:v>
                </c:pt>
                <c:pt idx="16">
                  <c:v>50.564129999999999</c:v>
                </c:pt>
                <c:pt idx="17">
                  <c:v>51.325760000000002</c:v>
                </c:pt>
                <c:pt idx="18">
                  <c:v>52.048389999999998</c:v>
                </c:pt>
                <c:pt idx="19">
                  <c:v>52.73574</c:v>
                </c:pt>
                <c:pt idx="20">
                  <c:v>53.391019999999997</c:v>
                </c:pt>
                <c:pt idx="21">
                  <c:v>54.017060000000001</c:v>
                </c:pt>
                <c:pt idx="22">
                  <c:v>54.616320000000002</c:v>
                </c:pt>
                <c:pt idx="23">
                  <c:v>55.190959999999997</c:v>
                </c:pt>
                <c:pt idx="24">
                  <c:v>55.742919999999998</c:v>
                </c:pt>
                <c:pt idx="25">
                  <c:v>56.273890000000002</c:v>
                </c:pt>
                <c:pt idx="26">
                  <c:v>56.785409999999999</c:v>
                </c:pt>
                <c:pt idx="27">
                  <c:v>57.278829999999999</c:v>
                </c:pt>
                <c:pt idx="28">
                  <c:v>57.755389999999998</c:v>
                </c:pt>
                <c:pt idx="29">
                  <c:v>58.216189999999997</c:v>
                </c:pt>
                <c:pt idx="30">
                  <c:v>58.662239999999997</c:v>
                </c:pt>
                <c:pt idx="31">
                  <c:v>59.094450000000002</c:v>
                </c:pt>
                <c:pt idx="32">
                  <c:v>59.513640000000002</c:v>
                </c:pt>
                <c:pt idx="33">
                  <c:v>59.920580000000001</c:v>
                </c:pt>
                <c:pt idx="34">
                  <c:v>60.315950000000001</c:v>
                </c:pt>
                <c:pt idx="35">
                  <c:v>60.700400000000002</c:v>
                </c:pt>
                <c:pt idx="36">
                  <c:v>61.074509999999997</c:v>
                </c:pt>
                <c:pt idx="37">
                  <c:v>61.43882</c:v>
                </c:pt>
                <c:pt idx="38">
                  <c:v>61.79383</c:v>
                </c:pt>
                <c:pt idx="39">
                  <c:v>62.14</c:v>
                </c:pt>
                <c:pt idx="40">
                  <c:v>62.477760000000004</c:v>
                </c:pt>
                <c:pt idx="41">
                  <c:v>62.807510000000001</c:v>
                </c:pt>
                <c:pt idx="42">
                  <c:v>63.12961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05D-4045-930C-8FD357924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258064"/>
        <c:axId val="185134632"/>
      </c:scatterChart>
      <c:valAx>
        <c:axId val="184258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Years Rowing Experience</a:t>
                </a:r>
              </a:p>
            </c:rich>
          </c:tx>
          <c:layout>
            <c:manualLayout>
              <c:xMode val="edge"/>
              <c:yMode val="edge"/>
              <c:x val="0.23874429248405593"/>
              <c:y val="0.9088950357973293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5134632"/>
        <c:crosses val="autoZero"/>
        <c:crossBetween val="midCat"/>
      </c:valAx>
      <c:valAx>
        <c:axId val="1851346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GB" sz="2000"/>
                  <a:t>% Rowing </a:t>
                </a:r>
                <a:r>
                  <a:rPr lang="en-GB" sz="2000" baseline="0"/>
                  <a:t>Meanings</a:t>
                </a:r>
                <a:endParaRPr lang="en-GB" sz="20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42580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2"/>
          <c:order val="12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611-4206-B41E-33664DAD8682}"/>
            </c:ext>
          </c:extLst>
        </c:ser>
        <c:ser>
          <c:idx val="13"/>
          <c:order val="13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611-4206-B41E-33664DAD8682}"/>
            </c:ext>
          </c:extLst>
        </c:ser>
        <c:ser>
          <c:idx val="14"/>
          <c:order val="14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611-4206-B41E-33664DAD8682}"/>
            </c:ext>
          </c:extLst>
        </c:ser>
        <c:ser>
          <c:idx val="15"/>
          <c:order val="15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611-4206-B41E-33664DAD8682}"/>
            </c:ext>
          </c:extLst>
        </c:ser>
        <c:ser>
          <c:idx val="16"/>
          <c:order val="16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611-4206-B41E-33664DAD8682}"/>
            </c:ext>
          </c:extLst>
        </c:ser>
        <c:ser>
          <c:idx val="17"/>
          <c:order val="17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611-4206-B41E-33664DAD8682}"/>
            </c:ext>
          </c:extLst>
        </c:ser>
        <c:ser>
          <c:idx val="18"/>
          <c:order val="18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611-4206-B41E-33664DAD8682}"/>
            </c:ext>
          </c:extLst>
        </c:ser>
        <c:ser>
          <c:idx val="19"/>
          <c:order val="19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611-4206-B41E-33664DAD8682}"/>
            </c:ext>
          </c:extLst>
        </c:ser>
        <c:ser>
          <c:idx val="20"/>
          <c:order val="20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611-4206-B41E-33664DAD8682}"/>
            </c:ext>
          </c:extLst>
        </c:ser>
        <c:ser>
          <c:idx val="21"/>
          <c:order val="21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611-4206-B41E-33664DAD8682}"/>
            </c:ext>
          </c:extLst>
        </c:ser>
        <c:ser>
          <c:idx val="22"/>
          <c:order val="22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611-4206-B41E-33664DAD8682}"/>
            </c:ext>
          </c:extLst>
        </c:ser>
        <c:ser>
          <c:idx val="23"/>
          <c:order val="23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611-4206-B41E-33664DAD8682}"/>
            </c:ext>
          </c:extLst>
        </c:ser>
        <c:ser>
          <c:idx val="6"/>
          <c:order val="6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611-4206-B41E-33664DAD8682}"/>
            </c:ext>
          </c:extLst>
        </c:ser>
        <c:ser>
          <c:idx val="7"/>
          <c:order val="7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611-4206-B41E-33664DAD8682}"/>
            </c:ext>
          </c:extLst>
        </c:ser>
        <c:ser>
          <c:idx val="8"/>
          <c:order val="8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611-4206-B41E-33664DAD8682}"/>
            </c:ext>
          </c:extLst>
        </c:ser>
        <c:ser>
          <c:idx val="9"/>
          <c:order val="9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611-4206-B41E-33664DAD8682}"/>
            </c:ext>
          </c:extLst>
        </c:ser>
        <c:ser>
          <c:idx val="10"/>
          <c:order val="10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611-4206-B41E-33664DAD8682}"/>
            </c:ext>
          </c:extLst>
        </c:ser>
        <c:ser>
          <c:idx val="11"/>
          <c:order val="11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611-4206-B41E-33664DAD8682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611-4206-B41E-33664DAD8682}"/>
            </c:ext>
          </c:extLst>
        </c:ser>
        <c:ser>
          <c:idx val="4"/>
          <c:order val="4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3-4611-4206-B41E-33664DAD8682}"/>
            </c:ext>
          </c:extLst>
        </c:ser>
        <c:ser>
          <c:idx val="5"/>
          <c:order val="5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4-4611-4206-B41E-33664DAD8682}"/>
            </c:ext>
          </c:extLst>
        </c:ser>
        <c:ser>
          <c:idx val="0"/>
          <c:order val="0"/>
          <c:tx>
            <c:strRef>
              <c:f>Sheet1!$D$1</c:f>
              <c:strCache>
                <c:ptCount val="1"/>
                <c:pt idx="0">
                  <c:v>Predicted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Sheet1!$D$2:$D$175</c:f>
              <c:numCache>
                <c:formatCode>General</c:formatCode>
                <c:ptCount val="174"/>
                <c:pt idx="0">
                  <c:v>40.222149999999999</c:v>
                </c:pt>
                <c:pt idx="1">
                  <c:v>39.321930000000002</c:v>
                </c:pt>
                <c:pt idx="2">
                  <c:v>38.421709999999997</c:v>
                </c:pt>
                <c:pt idx="3">
                  <c:v>37.52149</c:v>
                </c:pt>
                <c:pt idx="4">
                  <c:v>36.621270000000003</c:v>
                </c:pt>
                <c:pt idx="5">
                  <c:v>35.721049999999998</c:v>
                </c:pt>
                <c:pt idx="6">
                  <c:v>34.820830000000001</c:v>
                </c:pt>
                <c:pt idx="7">
                  <c:v>33.920610000000003</c:v>
                </c:pt>
                <c:pt idx="8">
                  <c:v>33.020389999999999</c:v>
                </c:pt>
                <c:pt idx="9">
                  <c:v>32.120170000000002</c:v>
                </c:pt>
                <c:pt idx="10">
                  <c:v>31.219950000000001</c:v>
                </c:pt>
                <c:pt idx="11">
                  <c:v>30.31973</c:v>
                </c:pt>
                <c:pt idx="12">
                  <c:v>29.419509999999999</c:v>
                </c:pt>
                <c:pt idx="13">
                  <c:v>28.519290000000002</c:v>
                </c:pt>
                <c:pt idx="14">
                  <c:v>27.619070000000001</c:v>
                </c:pt>
                <c:pt idx="15">
                  <c:v>26.71885</c:v>
                </c:pt>
                <c:pt idx="16">
                  <c:v>25.818629999999999</c:v>
                </c:pt>
                <c:pt idx="17">
                  <c:v>24.918410000000002</c:v>
                </c:pt>
                <c:pt idx="18">
                  <c:v>24.018190000000001</c:v>
                </c:pt>
                <c:pt idx="19">
                  <c:v>23.11797</c:v>
                </c:pt>
                <c:pt idx="20">
                  <c:v>22.217749999999999</c:v>
                </c:pt>
                <c:pt idx="21">
                  <c:v>21.317530000000001</c:v>
                </c:pt>
                <c:pt idx="22">
                  <c:v>20.417310000000001</c:v>
                </c:pt>
                <c:pt idx="23">
                  <c:v>19.51709</c:v>
                </c:pt>
                <c:pt idx="24">
                  <c:v>18.616869999999999</c:v>
                </c:pt>
                <c:pt idx="25">
                  <c:v>17.716650000000001</c:v>
                </c:pt>
                <c:pt idx="26">
                  <c:v>16.81643</c:v>
                </c:pt>
                <c:pt idx="27">
                  <c:v>15.91621</c:v>
                </c:pt>
                <c:pt idx="28">
                  <c:v>15.01599</c:v>
                </c:pt>
                <c:pt idx="29">
                  <c:v>14.115769999999999</c:v>
                </c:pt>
                <c:pt idx="30">
                  <c:v>13.21555</c:v>
                </c:pt>
                <c:pt idx="31">
                  <c:v>12.315329999999999</c:v>
                </c:pt>
                <c:pt idx="32">
                  <c:v>11.41511</c:v>
                </c:pt>
                <c:pt idx="33">
                  <c:v>10.514889999999999</c:v>
                </c:pt>
                <c:pt idx="34">
                  <c:v>9.6146700000000003</c:v>
                </c:pt>
                <c:pt idx="35">
                  <c:v>8.7144499999999994</c:v>
                </c:pt>
                <c:pt idx="36">
                  <c:v>7.8142300000000002</c:v>
                </c:pt>
                <c:pt idx="37">
                  <c:v>6.9140100000000002</c:v>
                </c:pt>
                <c:pt idx="38">
                  <c:v>6.0137900000000002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5-4611-4206-B41E-33664DAD8682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LowerCI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Sheet1!$E$2:$E$175</c:f>
              <c:numCache>
                <c:formatCode>General</c:formatCode>
                <c:ptCount val="174"/>
                <c:pt idx="0">
                  <c:v>33.19699</c:v>
                </c:pt>
                <c:pt idx="1">
                  <c:v>32.777790000000003</c:v>
                </c:pt>
                <c:pt idx="2">
                  <c:v>32.342860000000002</c:v>
                </c:pt>
                <c:pt idx="3">
                  <c:v>31.888300000000001</c:v>
                </c:pt>
                <c:pt idx="4">
                  <c:v>31.40906</c:v>
                </c:pt>
                <c:pt idx="5">
                  <c:v>30.898689999999998</c:v>
                </c:pt>
                <c:pt idx="6">
                  <c:v>30.349039999999999</c:v>
                </c:pt>
                <c:pt idx="7">
                  <c:v>29.75018</c:v>
                </c:pt>
                <c:pt idx="8">
                  <c:v>29.090769999999999</c:v>
                </c:pt>
                <c:pt idx="9">
                  <c:v>28.359169999999999</c:v>
                </c:pt>
                <c:pt idx="10">
                  <c:v>27.545439999999999</c:v>
                </c:pt>
                <c:pt idx="11">
                  <c:v>26.643750000000001</c:v>
                </c:pt>
                <c:pt idx="12">
                  <c:v>25.654229999999998</c:v>
                </c:pt>
                <c:pt idx="13">
                  <c:v>24.582830000000001</c:v>
                </c:pt>
                <c:pt idx="14">
                  <c:v>23.439620000000001</c:v>
                </c:pt>
                <c:pt idx="15">
                  <c:v>22.236249999999998</c:v>
                </c:pt>
                <c:pt idx="16">
                  <c:v>20.984020000000001</c:v>
                </c:pt>
                <c:pt idx="17">
                  <c:v>19.692810000000001</c:v>
                </c:pt>
                <c:pt idx="18">
                  <c:v>18.37069</c:v>
                </c:pt>
                <c:pt idx="19">
                  <c:v>17.024100000000001</c:v>
                </c:pt>
                <c:pt idx="20">
                  <c:v>15.658010000000001</c:v>
                </c:pt>
                <c:pt idx="21">
                  <c:v>14.27631</c:v>
                </c:pt>
                <c:pt idx="22">
                  <c:v>12.88198</c:v>
                </c:pt>
                <c:pt idx="23">
                  <c:v>11.477349999999999</c:v>
                </c:pt>
                <c:pt idx="24">
                  <c:v>10.06424</c:v>
                </c:pt>
                <c:pt idx="25">
                  <c:v>8.6440900000000003</c:v>
                </c:pt>
                <c:pt idx="26">
                  <c:v>7.2180499999999999</c:v>
                </c:pt>
                <c:pt idx="27">
                  <c:v>5.7870299999999997</c:v>
                </c:pt>
                <c:pt idx="28">
                  <c:v>4.3517700000000001</c:v>
                </c:pt>
                <c:pt idx="29">
                  <c:v>2.91289</c:v>
                </c:pt>
                <c:pt idx="30">
                  <c:v>1.47088</c:v>
                </c:pt>
                <c:pt idx="31">
                  <c:v>2.6159999999999999E-2</c:v>
                </c:pt>
                <c:pt idx="32">
                  <c:v>-1.4209400000000001</c:v>
                </c:pt>
                <c:pt idx="33">
                  <c:v>-2.8701099999999999</c:v>
                </c:pt>
                <c:pt idx="34">
                  <c:v>-4.3211199999999996</c:v>
                </c:pt>
                <c:pt idx="35">
                  <c:v>-5.7737499999999997</c:v>
                </c:pt>
                <c:pt idx="36">
                  <c:v>-7.22783</c:v>
                </c:pt>
                <c:pt idx="37">
                  <c:v>-8.6831899999999997</c:v>
                </c:pt>
                <c:pt idx="38">
                  <c:v>-10.139720000000001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6-4611-4206-B41E-33664DAD8682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UpperCI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Sheet1!$A$2:$A$175</c:f>
              <c:numCache>
                <c:formatCode>General</c:formatCode>
                <c:ptCount val="17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28</c:v>
                </c:pt>
                <c:pt idx="12">
                  <c:v>29</c:v>
                </c:pt>
                <c:pt idx="13">
                  <c:v>30</c:v>
                </c:pt>
                <c:pt idx="14">
                  <c:v>31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  <c:pt idx="29">
                  <c:v>46</c:v>
                </c:pt>
                <c:pt idx="30">
                  <c:v>47</c:v>
                </c:pt>
                <c:pt idx="31">
                  <c:v>48</c:v>
                </c:pt>
                <c:pt idx="32">
                  <c:v>49</c:v>
                </c:pt>
                <c:pt idx="33">
                  <c:v>50</c:v>
                </c:pt>
                <c:pt idx="34">
                  <c:v>51</c:v>
                </c:pt>
                <c:pt idx="35">
                  <c:v>52</c:v>
                </c:pt>
                <c:pt idx="36">
                  <c:v>53</c:v>
                </c:pt>
                <c:pt idx="37">
                  <c:v>54</c:v>
                </c:pt>
                <c:pt idx="38">
                  <c:v>55</c:v>
                </c:pt>
              </c:numCache>
            </c:numRef>
          </c:xVal>
          <c:yVal>
            <c:numRef>
              <c:f>Sheet1!$F$2:$F$175</c:f>
              <c:numCache>
                <c:formatCode>General</c:formatCode>
                <c:ptCount val="174"/>
                <c:pt idx="0">
                  <c:v>47.247320000000002</c:v>
                </c:pt>
                <c:pt idx="1">
                  <c:v>45.866070000000001</c:v>
                </c:pt>
                <c:pt idx="2">
                  <c:v>44.50056</c:v>
                </c:pt>
                <c:pt idx="3">
                  <c:v>43.154690000000002</c:v>
                </c:pt>
                <c:pt idx="4">
                  <c:v>41.833480000000002</c:v>
                </c:pt>
                <c:pt idx="5">
                  <c:v>40.543410000000002</c:v>
                </c:pt>
                <c:pt idx="6">
                  <c:v>39.292630000000003</c:v>
                </c:pt>
                <c:pt idx="7">
                  <c:v>38.091050000000003</c:v>
                </c:pt>
                <c:pt idx="8">
                  <c:v>36.950009999999999</c:v>
                </c:pt>
                <c:pt idx="9">
                  <c:v>35.881169999999997</c:v>
                </c:pt>
                <c:pt idx="10">
                  <c:v>34.894469999999998</c:v>
                </c:pt>
                <c:pt idx="11">
                  <c:v>33.995710000000003</c:v>
                </c:pt>
                <c:pt idx="12">
                  <c:v>33.184800000000003</c:v>
                </c:pt>
                <c:pt idx="13">
                  <c:v>32.455750000000002</c:v>
                </c:pt>
                <c:pt idx="14">
                  <c:v>31.79853</c:v>
                </c:pt>
                <c:pt idx="15">
                  <c:v>31.201460000000001</c:v>
                </c:pt>
                <c:pt idx="16">
                  <c:v>30.65324</c:v>
                </c:pt>
                <c:pt idx="17">
                  <c:v>30.144020000000001</c:v>
                </c:pt>
                <c:pt idx="18">
                  <c:v>29.665690000000001</c:v>
                </c:pt>
                <c:pt idx="19">
                  <c:v>29.211849999999998</c:v>
                </c:pt>
                <c:pt idx="20">
                  <c:v>28.77749</c:v>
                </c:pt>
                <c:pt idx="21">
                  <c:v>28.35876</c:v>
                </c:pt>
                <c:pt idx="22">
                  <c:v>27.952649999999998</c:v>
                </c:pt>
                <c:pt idx="23">
                  <c:v>27.556840000000001</c:v>
                </c:pt>
                <c:pt idx="24">
                  <c:v>27.169509999999999</c:v>
                </c:pt>
                <c:pt idx="25">
                  <c:v>26.789210000000001</c:v>
                </c:pt>
                <c:pt idx="26">
                  <c:v>26.414819999999999</c:v>
                </c:pt>
                <c:pt idx="27">
                  <c:v>26.045400000000001</c:v>
                </c:pt>
                <c:pt idx="28">
                  <c:v>25.680209999999999</c:v>
                </c:pt>
                <c:pt idx="29">
                  <c:v>25.318650000000002</c:v>
                </c:pt>
                <c:pt idx="30">
                  <c:v>24.96022</c:v>
                </c:pt>
                <c:pt idx="31">
                  <c:v>24.604510000000001</c:v>
                </c:pt>
                <c:pt idx="32">
                  <c:v>24.251159999999999</c:v>
                </c:pt>
                <c:pt idx="33">
                  <c:v>23.899899999999999</c:v>
                </c:pt>
                <c:pt idx="34">
                  <c:v>23.550460000000001</c:v>
                </c:pt>
                <c:pt idx="35">
                  <c:v>23.202649999999998</c:v>
                </c:pt>
                <c:pt idx="36">
                  <c:v>22.856290000000001</c:v>
                </c:pt>
                <c:pt idx="37">
                  <c:v>22.511220000000002</c:v>
                </c:pt>
                <c:pt idx="38">
                  <c:v>22.167300000000001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7-4611-4206-B41E-33664DAD8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8958424"/>
        <c:axId val="128958816"/>
      </c:scatterChart>
      <c:valAx>
        <c:axId val="128958424"/>
        <c:scaling>
          <c:orientation val="minMax"/>
          <c:max val="60"/>
          <c:min val="15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Age (Years)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8958816"/>
        <c:crosses val="autoZero"/>
        <c:crossBetween val="midCat"/>
      </c:valAx>
      <c:valAx>
        <c:axId val="128958816"/>
        <c:scaling>
          <c:orientation val="minMax"/>
          <c:max val="50"/>
          <c:min val="-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GB" sz="2000"/>
                  <a:t>% Rowiing</a:t>
                </a:r>
                <a:r>
                  <a:rPr lang="en-GB" sz="2000" baseline="0"/>
                  <a:t>  Meanings</a:t>
                </a:r>
                <a:endParaRPr lang="en-GB" sz="20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89584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Sheet1!$E$16:$E$19</c:f>
                <c:numCache>
                  <c:formatCode>General</c:formatCode>
                  <c:ptCount val="4"/>
                  <c:pt idx="0">
                    <c:v>4.2164294751053601</c:v>
                  </c:pt>
                  <c:pt idx="1">
                    <c:v>3.3137614245576246</c:v>
                  </c:pt>
                  <c:pt idx="2">
                    <c:v>2.7267975658387402</c:v>
                  </c:pt>
                  <c:pt idx="3">
                    <c:v>1.2650684684847238</c:v>
                  </c:pt>
                </c:numCache>
              </c:numRef>
            </c:plus>
            <c:minus>
              <c:numRef>
                <c:f>Sheet1!$E$16:$E$19</c:f>
                <c:numCache>
                  <c:formatCode>General</c:formatCode>
                  <c:ptCount val="4"/>
                  <c:pt idx="0">
                    <c:v>4.2164294751053601</c:v>
                  </c:pt>
                  <c:pt idx="1">
                    <c:v>3.3137614245576246</c:v>
                  </c:pt>
                  <c:pt idx="2">
                    <c:v>2.7267975658387402</c:v>
                  </c:pt>
                  <c:pt idx="3">
                    <c:v>1.2650684684847238</c:v>
                  </c:pt>
                </c:numCache>
              </c:numRef>
            </c:minus>
          </c:errBars>
          <c:cat>
            <c:strRef>
              <c:f>Sheet1!$A$16:$A$19</c:f>
              <c:strCache>
                <c:ptCount val="4"/>
                <c:pt idx="0">
                  <c:v>Rowed Yesterday and Today</c:v>
                </c:pt>
                <c:pt idx="1">
                  <c:v>Rowed Today</c:v>
                </c:pt>
                <c:pt idx="2">
                  <c:v>Rowed Yesterday</c:v>
                </c:pt>
                <c:pt idx="3">
                  <c:v>No Recent Rowing</c:v>
                </c:pt>
              </c:strCache>
            </c:strRef>
          </c:cat>
          <c:val>
            <c:numRef>
              <c:f>Sheet1!$B$16:$B$19</c:f>
              <c:numCache>
                <c:formatCode>0</c:formatCode>
                <c:ptCount val="4"/>
                <c:pt idx="0">
                  <c:v>23.448773448773448</c:v>
                </c:pt>
                <c:pt idx="1">
                  <c:v>24.138558201058199</c:v>
                </c:pt>
                <c:pt idx="2">
                  <c:v>8.2547762694821518</c:v>
                </c:pt>
                <c:pt idx="3">
                  <c:v>11.015705113555795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2-48A4-ACD3-72B586C66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863744"/>
        <c:axId val="184864128"/>
      </c:barChart>
      <c:catAx>
        <c:axId val="184863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4864128"/>
        <c:crosses val="autoZero"/>
        <c:auto val="1"/>
        <c:lblAlgn val="ctr"/>
        <c:lblOffset val="100"/>
        <c:noMultiLvlLbl val="0"/>
      </c:catAx>
      <c:valAx>
        <c:axId val="184864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% Rowing Responses</a:t>
                </a:r>
              </a:p>
            </c:rich>
          </c:tx>
          <c:layout>
            <c:manualLayout>
              <c:xMode val="edge"/>
              <c:yMode val="edge"/>
              <c:x val="7.6682301000371936E-3"/>
              <c:y val="4.5608771644420461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184863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93736161750826"/>
          <c:y val="1.8482344167406795E-2"/>
          <c:w val="0.89206266342815732"/>
          <c:h val="0.903450189107738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F1F2!$B$43</c:f>
              <c:strCache>
                <c:ptCount val="1"/>
                <c:pt idx="0">
                  <c:v>% Primed Responses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F1F2!$C$44:$F$44</c:f>
                <c:numCache>
                  <c:formatCode>General</c:formatCode>
                  <c:ptCount val="4"/>
                  <c:pt idx="0">
                    <c:v>1.4305125723119874</c:v>
                  </c:pt>
                  <c:pt idx="1">
                    <c:v>1.5869308254224233</c:v>
                  </c:pt>
                  <c:pt idx="2">
                    <c:v>1.7646055028723167</c:v>
                  </c:pt>
                  <c:pt idx="3">
                    <c:v>1.5354876875680843</c:v>
                  </c:pt>
                </c:numCache>
              </c:numRef>
            </c:plus>
            <c:minus>
              <c:numRef>
                <c:f>F1F2!$C$44:$F$44</c:f>
                <c:numCache>
                  <c:formatCode>General</c:formatCode>
                  <c:ptCount val="4"/>
                  <c:pt idx="0">
                    <c:v>1.4305125723119874</c:v>
                  </c:pt>
                  <c:pt idx="1">
                    <c:v>1.5869308254224233</c:v>
                  </c:pt>
                  <c:pt idx="2">
                    <c:v>1.7646055028723167</c:v>
                  </c:pt>
                  <c:pt idx="3">
                    <c:v>1.5354876875680843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F1F2!$C$42:$F$42</c:f>
              <c:strCache>
                <c:ptCount val="4"/>
                <c:pt idx="0">
                  <c:v>NoPrime</c:v>
                </c:pt>
                <c:pt idx="1">
                  <c:v>1 Minute Delay</c:v>
                </c:pt>
                <c:pt idx="2">
                  <c:v>20 Minute Delay</c:v>
                </c:pt>
                <c:pt idx="3">
                  <c:v>40 Minute Delay</c:v>
                </c:pt>
              </c:strCache>
            </c:strRef>
          </c:cat>
          <c:val>
            <c:numRef>
              <c:f>F1F2!$C$43:$F$43</c:f>
              <c:numCache>
                <c:formatCode>0</c:formatCode>
                <c:ptCount val="4"/>
                <c:pt idx="0">
                  <c:v>20.112686462144673</c:v>
                </c:pt>
                <c:pt idx="1">
                  <c:v>34.859884085213032</c:v>
                </c:pt>
                <c:pt idx="2">
                  <c:v>28.187880714486752</c:v>
                </c:pt>
                <c:pt idx="3">
                  <c:v>27.650129110655421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08-46F2-A7F0-D31DDED71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982184"/>
        <c:axId val="184437776"/>
      </c:barChart>
      <c:catAx>
        <c:axId val="18498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37776"/>
        <c:crosses val="autoZero"/>
        <c:auto val="1"/>
        <c:lblAlgn val="ctr"/>
        <c:lblOffset val="100"/>
        <c:noMultiLvlLbl val="0"/>
      </c:catAx>
      <c:valAx>
        <c:axId val="18443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/>
                  <a:t>% Primed Responses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82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'Experiment 1'!$B$2</c:f>
              <c:strCache>
                <c:ptCount val="1"/>
                <c:pt idx="0">
                  <c:v>AE Accent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'Experiment 1'!$F$3:$F$4</c:f>
                <c:numCache>
                  <c:formatCode>General</c:formatCode>
                  <c:ptCount val="2"/>
                  <c:pt idx="0">
                    <c:v>2.2613571320198835E-2</c:v>
                  </c:pt>
                  <c:pt idx="1">
                    <c:v>2.3780674068786232E-2</c:v>
                  </c:pt>
                </c:numCache>
              </c:numRef>
            </c:plus>
            <c:minus>
              <c:numRef>
                <c:f>'Experiment 1'!$F$3:$F$4</c:f>
                <c:numCache>
                  <c:formatCode>General</c:formatCode>
                  <c:ptCount val="2"/>
                  <c:pt idx="0">
                    <c:v>2.2613571320198835E-2</c:v>
                  </c:pt>
                  <c:pt idx="1">
                    <c:v>2.3780674068786232E-2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'Experiment 1'!$A$3:$A$4</c:f>
              <c:strCache>
                <c:ptCount val="2"/>
                <c:pt idx="0">
                  <c:v>UK Participants</c:v>
                </c:pt>
                <c:pt idx="1">
                  <c:v>US Participants</c:v>
                </c:pt>
              </c:strCache>
            </c:strRef>
          </c:cat>
          <c:val>
            <c:numRef>
              <c:f>'Experiment 1'!$B$3:$B$4</c:f>
              <c:numCache>
                <c:formatCode>General</c:formatCode>
                <c:ptCount val="2"/>
                <c:pt idx="0">
                  <c:v>0.33112582781456956</c:v>
                </c:pt>
                <c:pt idx="1">
                  <c:v>0.78427787934186477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3-47B9-ABDE-BB182FA0EB0F}"/>
            </c:ext>
          </c:extLst>
        </c:ser>
        <c:ser>
          <c:idx val="1"/>
          <c:order val="1"/>
          <c:tx>
            <c:strRef>
              <c:f>'Experiment 1'!$C$2</c:f>
              <c:strCache>
                <c:ptCount val="1"/>
                <c:pt idx="0">
                  <c:v>BE Accent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'Experiment 1'!$G$3:$G$4</c:f>
                <c:numCache>
                  <c:formatCode>General</c:formatCode>
                  <c:ptCount val="2"/>
                  <c:pt idx="0">
                    <c:v>1.8239902730838385E-2</c:v>
                  </c:pt>
                  <c:pt idx="1">
                    <c:v>1.9976436693204751E-2</c:v>
                  </c:pt>
                </c:numCache>
              </c:numRef>
            </c:plus>
            <c:minus>
              <c:numRef>
                <c:f>'Experiment 1'!$G$3:$G$4</c:f>
                <c:numCache>
                  <c:formatCode>General</c:formatCode>
                  <c:ptCount val="2"/>
                  <c:pt idx="0">
                    <c:v>1.8239902730838385E-2</c:v>
                  </c:pt>
                  <c:pt idx="1">
                    <c:v>1.9976436693204751E-2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'Experiment 1'!$A$3:$A$4</c:f>
              <c:strCache>
                <c:ptCount val="2"/>
                <c:pt idx="0">
                  <c:v>UK Participants</c:v>
                </c:pt>
                <c:pt idx="1">
                  <c:v>US Participants</c:v>
                </c:pt>
              </c:strCache>
            </c:strRef>
          </c:cat>
          <c:val>
            <c:numRef>
              <c:f>'Experiment 1'!$C$3:$C$4</c:f>
              <c:numCache>
                <c:formatCode>General</c:formatCode>
                <c:ptCount val="2"/>
                <c:pt idx="0">
                  <c:v>0.23793677204658903</c:v>
                </c:pt>
                <c:pt idx="1">
                  <c:v>0.77603143418467579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3-47B9-ABDE-BB182FA0E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089376"/>
        <c:axId val="140089768"/>
      </c:barChart>
      <c:catAx>
        <c:axId val="14008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89768"/>
        <c:crosses val="autoZero"/>
        <c:auto val="1"/>
        <c:lblAlgn val="ctr"/>
        <c:lblOffset val="100"/>
        <c:noMultiLvlLbl val="0"/>
      </c:catAx>
      <c:valAx>
        <c:axId val="14008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Proportion US Meaning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8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png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D8F8CF3-539A-4C7A-891F-3543F96FD163}" type="datetimeFigureOut">
              <a:rPr lang="en-GB"/>
              <a:pPr>
                <a:defRPr/>
              </a:pPr>
              <a:t>24/05/2021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3499181-A9D9-4655-9B7B-2F072D5F52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36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499181-A9D9-4655-9B7B-2F072D5F525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20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8F3B8-B777-42B5-9D92-A1348045052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628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7BC8C-7A01-415B-8797-CC6B709C4FB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253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E75BBE-8FBE-43A3-9D88-D1ACA37D703F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95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0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49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885" indent="-285725" defTabSz="91749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2899" indent="-228580" defTabSz="91749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058" indent="-228580" defTabSz="91749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218" indent="-228580" defTabSz="91749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378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53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869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5856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2E36462-173C-445A-85C0-92BB6705E715}" type="slidenum">
              <a:rPr lang="en-GB" sz="1200">
                <a:latin typeface="Times New Roman" pitchFamily="18" charset="0"/>
              </a:rPr>
              <a:pPr/>
              <a:t>8</a:t>
            </a:fld>
            <a:endParaRPr lang="en-GB" sz="12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1204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FF0B03-B879-457E-9146-825A7A31EDB0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97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892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B4040F-D2A9-4A72-9666-F9527AFC83C7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97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647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0ADF27-8091-4380-BEEC-0115042FC5A6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97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36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D3D8C6-B5F5-469E-9F7B-9491DB52DD6E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98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30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49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885" indent="-285725" defTabSz="91749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2899" indent="-228580" defTabSz="91749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058" indent="-228580" defTabSz="91749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218" indent="-228580" defTabSz="91749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378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53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869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5856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2E36462-173C-445A-85C0-92BB6705E715}" type="slidenum">
              <a:rPr lang="en-GB" sz="1200">
                <a:latin typeface="Times New Roman" pitchFamily="18" charset="0"/>
              </a:rPr>
              <a:pPr/>
              <a:t>13</a:t>
            </a:fld>
            <a:endParaRPr lang="en-GB" sz="12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0584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49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885" indent="-285725" defTabSz="91749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2899" indent="-228580" defTabSz="91749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058" indent="-228580" defTabSz="91749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218" indent="-228580" defTabSz="91749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378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53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8697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5856" indent="-228580" defTabSz="91749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2E36462-173C-445A-85C0-92BB6705E715}" type="slidenum">
              <a:rPr lang="en-GB" sz="1200">
                <a:latin typeface="Times New Roman" pitchFamily="18" charset="0"/>
              </a:rPr>
              <a:pPr/>
              <a:t>27</a:t>
            </a:fld>
            <a:endParaRPr lang="en-GB" sz="12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1220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499181-A9D9-4655-9B7B-2F072D5F5252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137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499181-A9D9-4655-9B7B-2F072D5F5252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838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499181-A9D9-4655-9B7B-2F072D5F5252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3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DarkBlue102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484313"/>
            <a:ext cx="8496300" cy="1368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068638"/>
            <a:ext cx="8496300" cy="30972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23850" y="6245225"/>
            <a:ext cx="84963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4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3C51C-99D6-4B6F-9DDA-E1DB9394E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19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4FF9D-9CCE-4A96-B43C-15557FF1E7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10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F1DA1-F608-45F6-8BBA-D72B8DC65A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85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245D8-0162-4E71-9F30-8F3872B543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11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F3C17-73A3-4C62-A70E-C1A139F1DB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69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AC85B-7D1B-4CB7-BC85-4EEC073399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51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92123-5145-40D8-BFE2-2F1C38FDC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793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2EDAA-3BC3-410D-BA4B-A4BCC6EFFF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2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D13F8-0F5F-4FA2-AFF0-FCA140BA0B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288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7663" y="908050"/>
            <a:ext cx="2122487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908050"/>
            <a:ext cx="62150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CFDBB-066B-47BB-A067-6C3122FA3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77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0200" y="908050"/>
            <a:ext cx="848995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708275"/>
            <a:ext cx="848995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337300"/>
            <a:ext cx="10080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E49B49B-A046-43D2-A6FE-9BF704C6E1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29" name="Picture 13" descr="DarkBlue102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6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0.png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eonline.research.sc/videos" TargetMode="External"/><Relationship Id="rId2" Type="http://schemas.openxmlformats.org/officeDocument/2006/relationships/hyperlink" Target="https://www.psychologicalscience.org/observer/how-to-maintain-data-quality-when-you-cant-see-your-participant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fif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51520" y="260648"/>
            <a:ext cx="8640960" cy="13684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4400" dirty="0" smtClean="0"/>
              <a:t>Settling </a:t>
            </a:r>
            <a:r>
              <a:rPr lang="en-GB" sz="4400" dirty="0"/>
              <a:t>into Semantic </a:t>
            </a:r>
            <a:r>
              <a:rPr lang="en-GB" sz="4400" dirty="0" smtClean="0"/>
              <a:t>Space</a:t>
            </a:r>
          </a:p>
          <a:p>
            <a:r>
              <a:rPr lang="en-GB" sz="2400" dirty="0" smtClean="0"/>
              <a:t>An </a:t>
            </a:r>
            <a:r>
              <a:rPr lang="en-GB" sz="2400" dirty="0"/>
              <a:t>Ambiguity-Focused Account of Word-Meaning </a:t>
            </a:r>
            <a:r>
              <a:rPr lang="en-GB" sz="2400" dirty="0" smtClean="0"/>
              <a:t>Access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altLang="en-US" sz="4400" kern="0" dirty="0"/>
          </a:p>
          <a:p>
            <a:endParaRPr lang="en-GB" altLang="en-US" sz="4400" kern="0" dirty="0" smtClean="0"/>
          </a:p>
          <a:p>
            <a:endParaRPr lang="en-GB" altLang="en-US" sz="4400" kern="0" dirty="0"/>
          </a:p>
          <a:p>
            <a:endParaRPr lang="en-GB" altLang="en-US" sz="4400" kern="0" dirty="0" smtClean="0"/>
          </a:p>
          <a:p>
            <a:endParaRPr lang="en-GB" altLang="en-US" sz="4400" kern="0" dirty="0"/>
          </a:p>
          <a:p>
            <a:r>
              <a:rPr lang="en-GB" altLang="en-US" sz="3200" kern="0" dirty="0" smtClean="0">
                <a:solidFill>
                  <a:schemeClr val="bg1"/>
                </a:solidFill>
              </a:rPr>
              <a:t>Jenni Rodd</a:t>
            </a:r>
            <a:br>
              <a:rPr lang="en-GB" altLang="en-US" sz="3200" kern="0" dirty="0" smtClean="0">
                <a:solidFill>
                  <a:schemeClr val="bg1"/>
                </a:solidFill>
              </a:rPr>
            </a:br>
            <a:r>
              <a:rPr lang="en-GB" altLang="en-US" sz="3200" kern="0" dirty="0" smtClean="0">
                <a:solidFill>
                  <a:schemeClr val="bg1"/>
                </a:solidFill>
              </a:rPr>
              <a:t>University College London</a:t>
            </a:r>
            <a:br>
              <a:rPr lang="en-GB" altLang="en-US" sz="3200" kern="0" dirty="0" smtClean="0">
                <a:solidFill>
                  <a:schemeClr val="bg1"/>
                </a:solidFill>
              </a:rPr>
            </a:br>
            <a:r>
              <a:rPr lang="en-GB" altLang="en-US" sz="3600" kern="0" dirty="0" smtClean="0"/>
              <a:t/>
            </a:r>
            <a:br>
              <a:rPr lang="en-GB" altLang="en-US" sz="3600" kern="0" dirty="0" smtClean="0"/>
            </a:br>
            <a:endParaRPr lang="en-GB" altLang="en-US" sz="3600" kern="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73216"/>
            <a:ext cx="1290876" cy="10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779" b="-2162"/>
          <a:stretch/>
        </p:blipFill>
        <p:spPr>
          <a:xfrm>
            <a:off x="251520" y="1052736"/>
            <a:ext cx="8764488" cy="356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398" y="5157192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Access: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https://jennirodd.com/publications/</a:t>
            </a:r>
          </a:p>
        </p:txBody>
      </p:sp>
    </p:spTree>
    <p:extLst>
      <p:ext uri="{BB962C8B-B14F-4D97-AF65-F5344CB8AC3E}">
        <p14:creationId xmlns:p14="http://schemas.microsoft.com/office/powerpoint/2010/main" val="288752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part - Mouse (computer)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589" y="2807239"/>
            <a:ext cx="1234407" cy="1026101"/>
          </a:xfrm>
          <a:prstGeom prst="rect">
            <a:avLst/>
          </a:prstGeom>
        </p:spPr>
      </p:pic>
      <p:pic>
        <p:nvPicPr>
          <p:cNvPr id="3" name="Picture 2" descr="File:Mouse illustration.jp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196" y="4706850"/>
            <a:ext cx="1944932" cy="1621234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755899" y="2636912"/>
            <a:ext cx="3058776" cy="1440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295636" y="2960907"/>
            <a:ext cx="30963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40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mouse</a:t>
            </a:r>
            <a:endParaRPr lang="en-GB" sz="40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16208" y="3284984"/>
            <a:ext cx="1260170" cy="4143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707904" y="4797152"/>
            <a:ext cx="2016224" cy="15309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43808" y="4005064"/>
            <a:ext cx="1296144" cy="936104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539552" y="980728"/>
            <a:ext cx="8496300" cy="75288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600" kern="0" smtClean="0"/>
              <a:t>How do we know what words mean?</a:t>
            </a:r>
            <a:endParaRPr lang="en-GB" altLang="en-US" kern="0" dirty="0" smtClean="0"/>
          </a:p>
        </p:txBody>
      </p:sp>
      <p:sp>
        <p:nvSpPr>
          <p:cNvPr id="14" name="Oval 13"/>
          <p:cNvSpPr/>
          <p:nvPr/>
        </p:nvSpPr>
        <p:spPr>
          <a:xfrm>
            <a:off x="5092634" y="2599975"/>
            <a:ext cx="1834641" cy="1440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Account of Word-Meaning Access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700809"/>
            <a:ext cx="8489950" cy="446504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3 Key features: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Connectionist (neural </a:t>
            </a:r>
            <a:r>
              <a:rPr lang="en-US" sz="2400" dirty="0">
                <a:solidFill>
                  <a:schemeClr val="accent2"/>
                </a:solidFill>
              </a:rPr>
              <a:t>n</a:t>
            </a:r>
            <a:r>
              <a:rPr lang="en-US" sz="2400" dirty="0" smtClean="0">
                <a:solidFill>
                  <a:schemeClr val="accent2"/>
                </a:solidFill>
              </a:rPr>
              <a:t>etwork) framework</a:t>
            </a:r>
          </a:p>
          <a:p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 smtClean="0">
                <a:solidFill>
                  <a:schemeClr val="accent2"/>
                </a:solidFill>
              </a:rPr>
              <a:t>Multiple cues influence settling dynamics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 smtClean="0">
                <a:solidFill>
                  <a:schemeClr val="accent2"/>
                </a:solidFill>
              </a:rPr>
              <a:t>Learning </a:t>
            </a:r>
            <a:r>
              <a:rPr lang="en-US" sz="2400" dirty="0">
                <a:solidFill>
                  <a:schemeClr val="accent2"/>
                </a:solidFill>
              </a:rPr>
              <a:t>mechanisms </a:t>
            </a:r>
            <a:r>
              <a:rPr lang="en-US" sz="2400" dirty="0" smtClean="0">
                <a:solidFill>
                  <a:schemeClr val="accent2"/>
                </a:solidFill>
              </a:rPr>
              <a:t>shape/maintain lexical knowledge</a:t>
            </a:r>
            <a:r>
              <a:rPr lang="en-US" sz="2400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0" indent="0" algn="r">
              <a:buNone/>
            </a:pPr>
            <a:endParaRPr lang="en-US" sz="2000" i="1" dirty="0" smtClean="0">
              <a:solidFill>
                <a:schemeClr val="accent2"/>
              </a:solidFill>
            </a:endParaRPr>
          </a:p>
          <a:p>
            <a:pPr marL="0" indent="0" algn="r">
              <a:buNone/>
            </a:pPr>
            <a:r>
              <a:rPr lang="en-US" sz="2000" i="1" dirty="0" smtClean="0">
                <a:solidFill>
                  <a:schemeClr val="accent2"/>
                </a:solidFill>
              </a:rPr>
              <a:t>Rodd et al. (2020), Perspectives in Psychological Science</a:t>
            </a:r>
            <a:br>
              <a:rPr lang="en-US" sz="2000" i="1" dirty="0" smtClean="0">
                <a:solidFill>
                  <a:schemeClr val="accent2"/>
                </a:solidFill>
              </a:rPr>
            </a:br>
            <a:endParaRPr lang="en-GB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83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799306"/>
            <a:ext cx="8346256" cy="1189038"/>
          </a:xfrm>
        </p:spPr>
        <p:txBody>
          <a:bodyPr/>
          <a:lstStyle/>
          <a:p>
            <a:r>
              <a:rPr lang="en-GB" altLang="en-US" sz="2800" dirty="0">
                <a:latin typeface="+mn-lt"/>
              </a:rPr>
              <a:t>Connectionist </a:t>
            </a:r>
            <a:r>
              <a:rPr lang="en-GB" altLang="en-US" sz="2800" dirty="0" smtClean="0">
                <a:latin typeface="+mn-lt"/>
              </a:rPr>
              <a:t>Models of Word-Meaning Access</a:t>
            </a:r>
            <a:r>
              <a:rPr lang="en-GB" altLang="en-US" dirty="0" smtClean="0">
                <a:latin typeface="+mn-lt"/>
              </a:rPr>
              <a:t> </a:t>
            </a:r>
            <a:r>
              <a:rPr lang="en-GB" altLang="en-US" dirty="0">
                <a:latin typeface="+mn-lt"/>
              </a:rPr>
              <a:t>	</a:t>
            </a:r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/>
              <a:t> </a:t>
            </a:r>
          </a:p>
        </p:txBody>
      </p:sp>
      <p:graphicFrame>
        <p:nvGraphicFramePr>
          <p:cNvPr id="9502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314537"/>
              </p:ext>
            </p:extLst>
          </p:nvPr>
        </p:nvGraphicFramePr>
        <p:xfrm>
          <a:off x="2154238" y="1981200"/>
          <a:ext cx="3090862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Bitmap Image" r:id="rId4" imgW="2980952" imgH="3533333" progId="Paint.Picture">
                  <p:embed/>
                </p:oleObj>
              </mc:Choice>
              <mc:Fallback>
                <p:oleObj name="Bitmap Image" r:id="rId4" imgW="2980952" imgH="3533333" progId="Paint.Picture">
                  <p:embed/>
                  <p:pic>
                    <p:nvPicPr>
                      <p:cNvPr id="950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1981200"/>
                        <a:ext cx="3090862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0277" name="Rectangle 5"/>
          <p:cNvSpPr>
            <a:spLocks noChangeArrowheads="1"/>
          </p:cNvSpPr>
          <p:nvPr/>
        </p:nvSpPr>
        <p:spPr bwMode="auto">
          <a:xfrm>
            <a:off x="152400" y="2443163"/>
            <a:ext cx="2001838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+mn-lt"/>
              </a:rPr>
              <a:t>Semantics</a:t>
            </a:r>
          </a:p>
          <a:p>
            <a:pPr algn="ctr"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+mn-lt"/>
            </a:endParaRPr>
          </a:p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+mn-lt"/>
              </a:rPr>
              <a:t> </a:t>
            </a:r>
          </a:p>
          <a:p>
            <a:pPr algn="ctr">
              <a:spcBef>
                <a:spcPct val="50000"/>
              </a:spcBef>
            </a:pPr>
            <a:endParaRPr lang="en-GB" altLang="en-US" sz="100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GB" altLang="en-US">
                <a:solidFill>
                  <a:schemeClr val="tx2"/>
                </a:solidFill>
                <a:latin typeface="+mn-lt"/>
              </a:rPr>
              <a:t>Orthography</a:t>
            </a:r>
          </a:p>
          <a:p>
            <a:pPr algn="ctr"/>
            <a:r>
              <a:rPr lang="en-GB" altLang="en-US">
                <a:solidFill>
                  <a:schemeClr val="tx2"/>
                </a:solidFill>
                <a:latin typeface="+mn-lt"/>
              </a:rPr>
              <a:t>or</a:t>
            </a:r>
          </a:p>
          <a:p>
            <a:pPr algn="ctr"/>
            <a:r>
              <a:rPr lang="en-GB" altLang="en-US">
                <a:solidFill>
                  <a:schemeClr val="tx2"/>
                </a:solidFill>
                <a:latin typeface="+mn-lt"/>
              </a:rPr>
              <a:t>Phonology</a:t>
            </a:r>
            <a:endParaRPr lang="en-GB" altLang="en-US" sz="28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50278" name="Text Box 6"/>
          <p:cNvSpPr txBox="1">
            <a:spLocks noChangeArrowheads="1"/>
          </p:cNvSpPr>
          <p:nvPr/>
        </p:nvSpPr>
        <p:spPr bwMode="auto">
          <a:xfrm>
            <a:off x="5410200" y="2514600"/>
            <a:ext cx="35052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Hinton &amp; </a:t>
            </a:r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Shallice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(1991)</a:t>
            </a:r>
          </a:p>
          <a:p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Masson (1991)</a:t>
            </a:r>
          </a:p>
          <a:p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Plaut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&amp; </a:t>
            </a:r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Shallice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(1993)</a:t>
            </a:r>
          </a:p>
          <a:p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Joordens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&amp; </a:t>
            </a:r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Besner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(1994)</a:t>
            </a:r>
          </a:p>
          <a:p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Masson (1995)</a:t>
            </a:r>
          </a:p>
          <a:p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Devlin et. al. (1997)</a:t>
            </a:r>
          </a:p>
          <a:p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Gaskell &amp; </a:t>
            </a:r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Marslen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-Wilson (1997)</a:t>
            </a:r>
          </a:p>
          <a:p>
            <a:r>
              <a:rPr lang="en-GB" altLang="en-US" sz="1600" dirty="0" err="1">
                <a:solidFill>
                  <a:schemeClr val="tx2"/>
                </a:solidFill>
                <a:latin typeface="+mn-lt"/>
              </a:rPr>
              <a:t>Plaut</a:t>
            </a:r>
            <a:r>
              <a:rPr lang="en-GB" altLang="en-US" sz="1600" dirty="0">
                <a:solidFill>
                  <a:schemeClr val="tx2"/>
                </a:solidFill>
                <a:latin typeface="+mn-lt"/>
              </a:rPr>
              <a:t> (1997)</a:t>
            </a:r>
          </a:p>
        </p:txBody>
      </p:sp>
    </p:spTree>
    <p:extLst>
      <p:ext uri="{BB962C8B-B14F-4D97-AF65-F5344CB8AC3E}">
        <p14:creationId xmlns:p14="http://schemas.microsoft.com/office/powerpoint/2010/main" val="30481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47481" y="884237"/>
            <a:ext cx="7772400" cy="1143000"/>
          </a:xfrm>
        </p:spPr>
        <p:txBody>
          <a:bodyPr/>
          <a:lstStyle/>
          <a:p>
            <a:r>
              <a:rPr lang="en-GB" altLang="en-US" dirty="0"/>
              <a:t>Limitation of </a:t>
            </a:r>
            <a:r>
              <a:rPr lang="en-GB" altLang="en-US" dirty="0" smtClean="0"/>
              <a:t>most Connectionist Models</a:t>
            </a:r>
            <a:endParaRPr lang="en-GB" alt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035" y="2040360"/>
            <a:ext cx="7733845" cy="1914525"/>
          </a:xfrm>
        </p:spPr>
        <p:txBody>
          <a:bodyPr/>
          <a:lstStyle/>
          <a:p>
            <a:r>
              <a:rPr lang="en-GB" altLang="en-US" sz="2400" dirty="0" smtClean="0"/>
              <a:t>Each word’s </a:t>
            </a:r>
            <a:r>
              <a:rPr lang="en-GB" altLang="en-US" sz="2400" dirty="0"/>
              <a:t>meanings represented </a:t>
            </a:r>
            <a:r>
              <a:rPr lang="en-GB" altLang="en-US" sz="2400" dirty="0" smtClean="0"/>
              <a:t>by single </a:t>
            </a:r>
            <a:r>
              <a:rPr lang="en-GB" altLang="en-US" sz="2400" dirty="0"/>
              <a:t>pattern</a:t>
            </a:r>
          </a:p>
          <a:p>
            <a:endParaRPr lang="en-GB" altLang="en-US" sz="1000" dirty="0"/>
          </a:p>
          <a:p>
            <a:r>
              <a:rPr lang="en-GB" altLang="en-US" sz="2400" dirty="0"/>
              <a:t>one-to-one mapping between form and meaning</a:t>
            </a:r>
            <a:endParaRPr lang="en-GB" altLang="en-US" sz="2800" dirty="0"/>
          </a:p>
          <a:p>
            <a:pPr>
              <a:buFontTx/>
              <a:buNone/>
            </a:pPr>
            <a:endParaRPr lang="en-GB" altLang="en-US" dirty="0"/>
          </a:p>
        </p:txBody>
      </p:sp>
      <p:grpSp>
        <p:nvGrpSpPr>
          <p:cNvPr id="952324" name="Group 4"/>
          <p:cNvGrpSpPr>
            <a:grpSpLocks/>
          </p:cNvGrpSpPr>
          <p:nvPr/>
        </p:nvGrpSpPr>
        <p:grpSpPr bwMode="auto">
          <a:xfrm>
            <a:off x="539552" y="3645029"/>
            <a:ext cx="7353300" cy="1973265"/>
            <a:chOff x="253" y="2400"/>
            <a:chExt cx="4632" cy="1243"/>
          </a:xfrm>
        </p:grpSpPr>
        <p:graphicFrame>
          <p:nvGraphicFramePr>
            <p:cNvPr id="9523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6529002"/>
                </p:ext>
              </p:extLst>
            </p:nvPr>
          </p:nvGraphicFramePr>
          <p:xfrm>
            <a:off x="861" y="2400"/>
            <a:ext cx="4024" cy="1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06" name="Bitmap Image" r:id="rId4" imgW="6647619" imgH="1867161" progId="Paint.Picture">
                    <p:embed/>
                  </p:oleObj>
                </mc:Choice>
                <mc:Fallback>
                  <p:oleObj name="Bitmap Image" r:id="rId4" imgW="6647619" imgH="1867161" progId="Paint.Picture">
                    <p:embed/>
                    <p:pic>
                      <p:nvPicPr>
                        <p:cNvPr id="95232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" y="2400"/>
                          <a:ext cx="4024" cy="1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330" name="Rectangle 10"/>
            <p:cNvSpPr>
              <a:spLocks noChangeArrowheads="1"/>
            </p:cNvSpPr>
            <p:nvPr/>
          </p:nvSpPr>
          <p:spPr bwMode="auto">
            <a:xfrm>
              <a:off x="253" y="2400"/>
              <a:ext cx="611" cy="12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sz="2000" b="1" dirty="0" smtClean="0">
                  <a:latin typeface="+mn-lt"/>
                </a:rPr>
                <a:t>Ant</a:t>
              </a:r>
              <a:endParaRPr lang="en-GB" altLang="en-US" sz="2000" b="1" dirty="0">
                <a:latin typeface="+mn-lt"/>
              </a:endParaRPr>
            </a:p>
            <a:p>
              <a:pPr algn="ctr"/>
              <a:endParaRPr lang="en-GB" altLang="en-US" sz="1800" b="1" dirty="0">
                <a:latin typeface="+mn-lt"/>
              </a:endParaRPr>
            </a:p>
            <a:p>
              <a:pPr algn="ctr"/>
              <a:r>
                <a:rPr lang="en-GB" altLang="en-US" sz="2000" b="1" dirty="0" smtClean="0">
                  <a:latin typeface="+mn-lt"/>
                </a:rPr>
                <a:t>Tiger</a:t>
              </a:r>
              <a:endParaRPr lang="en-GB" altLang="en-US" sz="2000" b="1" dirty="0">
                <a:latin typeface="+mn-lt"/>
              </a:endParaRPr>
            </a:p>
            <a:p>
              <a:pPr algn="ctr"/>
              <a:endParaRPr lang="en-GB" altLang="en-US" sz="1800" b="1" dirty="0">
                <a:latin typeface="+mn-lt"/>
              </a:endParaRPr>
            </a:p>
            <a:p>
              <a:pPr algn="ctr"/>
              <a:r>
                <a:rPr lang="en-GB" altLang="en-US" sz="2000" b="1" dirty="0">
                  <a:latin typeface="+mn-lt"/>
                </a:rPr>
                <a:t>Church</a:t>
              </a:r>
              <a:endParaRPr lang="en-GB" altLang="en-US" b="1" dirty="0">
                <a:latin typeface="+mn-lt"/>
              </a:endParaRPr>
            </a:p>
          </p:txBody>
        </p:sp>
      </p:grpSp>
      <p:pic>
        <p:nvPicPr>
          <p:cNvPr id="2" name="Picture 1" descr="Tiger 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293096"/>
            <a:ext cx="899592" cy="643946"/>
          </a:xfrm>
          <a:prstGeom prst="rect">
            <a:avLst/>
          </a:prstGeom>
        </p:spPr>
      </p:pic>
      <p:pic>
        <p:nvPicPr>
          <p:cNvPr id="3" name="Picture 2" descr="Ant PNG Transparent Images | PNG All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62" y="3442712"/>
            <a:ext cx="1547636" cy="870545"/>
          </a:xfrm>
          <a:prstGeom prst="rect">
            <a:avLst/>
          </a:prstGeom>
        </p:spPr>
      </p:pic>
      <p:pic>
        <p:nvPicPr>
          <p:cNvPr id="4" name="Picture 3" descr="Building Church Trees · Free vector graphic on Pixabay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590" y="5120804"/>
            <a:ext cx="898579" cy="69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50502" y="845700"/>
            <a:ext cx="7772400" cy="1143000"/>
          </a:xfrm>
        </p:spPr>
        <p:txBody>
          <a:bodyPr/>
          <a:lstStyle/>
          <a:p>
            <a:r>
              <a:rPr lang="en-GB" altLang="en-US" dirty="0" smtClean="0"/>
              <a:t>Lexical-Semantic </a:t>
            </a:r>
            <a:r>
              <a:rPr lang="en-GB" altLang="en-US" dirty="0"/>
              <a:t>Ambiguity</a:t>
            </a:r>
          </a:p>
        </p:txBody>
      </p:sp>
      <p:sp>
        <p:nvSpPr>
          <p:cNvPr id="958467" name="Rectangle 3"/>
          <p:cNvSpPr>
            <a:spLocks noChangeArrowheads="1"/>
          </p:cNvSpPr>
          <p:nvPr/>
        </p:nvSpPr>
        <p:spPr bwMode="auto">
          <a:xfrm>
            <a:off x="152400" y="3030538"/>
            <a:ext cx="946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 sz="1600">
              <a:solidFill>
                <a:schemeClr val="bg1"/>
              </a:solidFill>
              <a:latin typeface="+mj-lt"/>
            </a:endParaRPr>
          </a:p>
          <a:p>
            <a:r>
              <a:rPr lang="en-GB" altLang="en-US" sz="2000">
                <a:solidFill>
                  <a:schemeClr val="bg1"/>
                </a:solidFill>
                <a:latin typeface="+mj-lt"/>
              </a:rPr>
              <a:t>Shell</a:t>
            </a:r>
          </a:p>
        </p:txBody>
      </p:sp>
      <p:grpSp>
        <p:nvGrpSpPr>
          <p:cNvPr id="958468" name="Group 4"/>
          <p:cNvGrpSpPr>
            <a:grpSpLocks/>
          </p:cNvGrpSpPr>
          <p:nvPr/>
        </p:nvGrpSpPr>
        <p:grpSpPr bwMode="auto">
          <a:xfrm>
            <a:off x="1366838" y="3030538"/>
            <a:ext cx="7359650" cy="2074862"/>
            <a:chOff x="861" y="1909"/>
            <a:chExt cx="4636" cy="1307"/>
          </a:xfrm>
        </p:grpSpPr>
        <p:graphicFrame>
          <p:nvGraphicFramePr>
            <p:cNvPr id="958470" name="Object 6"/>
            <p:cNvGraphicFramePr>
              <a:graphicFrameLocks noChangeAspect="1"/>
            </p:cNvGraphicFramePr>
            <p:nvPr/>
          </p:nvGraphicFramePr>
          <p:xfrm>
            <a:off x="861" y="1909"/>
            <a:ext cx="4024" cy="1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86" name="Bitmap Image" r:id="rId4" imgW="6647619" imgH="1867161" progId="Paint.Picture">
                    <p:embed/>
                  </p:oleObj>
                </mc:Choice>
                <mc:Fallback>
                  <p:oleObj name="Bitmap Image" r:id="rId4" imgW="6647619" imgH="1867161" progId="Paint.Picture">
                    <p:embed/>
                    <p:pic>
                      <p:nvPicPr>
                        <p:cNvPr id="95847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" y="1909"/>
                          <a:ext cx="4024" cy="1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8472" name="Object 8"/>
            <p:cNvGraphicFramePr>
              <a:graphicFrameLocks noChangeAspect="1"/>
            </p:cNvGraphicFramePr>
            <p:nvPr/>
          </p:nvGraphicFramePr>
          <p:xfrm>
            <a:off x="5088" y="1909"/>
            <a:ext cx="359" cy="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87" name="Clip" r:id="rId6" imgW="570240" imgH="578520" progId="MS_ClipArt_Gallery.2">
                    <p:embed/>
                  </p:oleObj>
                </mc:Choice>
                <mc:Fallback>
                  <p:oleObj name="Clip" r:id="rId6" imgW="570240" imgH="578520" progId="MS_ClipArt_Gallery.2">
                    <p:embed/>
                    <p:pic>
                      <p:nvPicPr>
                        <p:cNvPr id="95847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8" y="1909"/>
                          <a:ext cx="359" cy="3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8473" name="Object 9"/>
            <p:cNvGraphicFramePr>
              <a:graphicFrameLocks noChangeAspect="1"/>
            </p:cNvGraphicFramePr>
            <p:nvPr/>
          </p:nvGraphicFramePr>
          <p:xfrm>
            <a:off x="5079" y="2273"/>
            <a:ext cx="368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88" name="Clip" r:id="rId8" imgW="818280" imgH="843480" progId="MS_ClipArt_Gallery.2">
                    <p:embed/>
                  </p:oleObj>
                </mc:Choice>
                <mc:Fallback>
                  <p:oleObj name="Clip" r:id="rId8" imgW="818280" imgH="843480" progId="MS_ClipArt_Gallery.2">
                    <p:embed/>
                    <p:pic>
                      <p:nvPicPr>
                        <p:cNvPr id="95847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9" y="2273"/>
                          <a:ext cx="368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8474" name="Object 10"/>
            <p:cNvGraphicFramePr>
              <a:graphicFrameLocks noChangeAspect="1"/>
            </p:cNvGraphicFramePr>
            <p:nvPr/>
          </p:nvGraphicFramePr>
          <p:xfrm flipH="1">
            <a:off x="5048" y="2716"/>
            <a:ext cx="449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89" name="Clip" r:id="rId10" imgW="5154120" imgH="3928680" progId="MS_ClipArt_Gallery.2">
                    <p:embed/>
                  </p:oleObj>
                </mc:Choice>
                <mc:Fallback>
                  <p:oleObj name="Clip" r:id="rId10" imgW="5154120" imgH="3928680" progId="MS_ClipArt_Gallery.2">
                    <p:embed/>
                    <p:pic>
                      <p:nvPicPr>
                        <p:cNvPr id="95847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44353"/>
                        <a:stretch>
                          <a:fillRect/>
                        </a:stretch>
                      </p:blipFill>
                      <p:spPr bwMode="auto">
                        <a:xfrm flipH="1">
                          <a:off x="5048" y="2716"/>
                          <a:ext cx="449" cy="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58475" name="Rectangle 11"/>
          <p:cNvSpPr>
            <a:spLocks noChangeArrowheads="1"/>
          </p:cNvSpPr>
          <p:nvPr/>
        </p:nvSpPr>
        <p:spPr bwMode="auto">
          <a:xfrm>
            <a:off x="8832850" y="4210050"/>
            <a:ext cx="311150" cy="1477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58476" name="Rectangle 12"/>
          <p:cNvSpPr>
            <a:spLocks noChangeArrowheads="1"/>
          </p:cNvSpPr>
          <p:nvPr/>
        </p:nvSpPr>
        <p:spPr bwMode="auto">
          <a:xfrm>
            <a:off x="8834438" y="2884488"/>
            <a:ext cx="311150" cy="1477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5847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593543" y="1795243"/>
            <a:ext cx="7359650" cy="903288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+mj-lt"/>
              </a:rPr>
              <a:t>Most words have a one-to-many mapping</a:t>
            </a:r>
            <a:endParaRPr lang="en-GB" altLang="en-US" sz="2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58478" name="Text Box 14"/>
          <p:cNvSpPr txBox="1">
            <a:spLocks noChangeArrowheads="1"/>
          </p:cNvSpPr>
          <p:nvPr/>
        </p:nvSpPr>
        <p:spPr bwMode="auto">
          <a:xfrm>
            <a:off x="249238" y="3319463"/>
            <a:ext cx="969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solidFill>
                  <a:schemeClr val="tx2"/>
                </a:solidFill>
                <a:latin typeface="+mj-lt"/>
              </a:rPr>
              <a:t>Shell</a:t>
            </a:r>
          </a:p>
        </p:txBody>
      </p:sp>
    </p:spTree>
    <p:extLst>
      <p:ext uri="{BB962C8B-B14F-4D97-AF65-F5344CB8AC3E}">
        <p14:creationId xmlns:p14="http://schemas.microsoft.com/office/powerpoint/2010/main" val="144435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8467" grpId="0"/>
      <p:bldP spid="958475" grpId="0" animBg="1"/>
      <p:bldP spid="958476" grpId="0" animBg="1"/>
      <p:bldP spid="958477" grpId="0" build="p"/>
      <p:bldP spid="9584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735856"/>
            <a:ext cx="8712646" cy="663575"/>
          </a:xfrm>
        </p:spPr>
        <p:txBody>
          <a:bodyPr/>
          <a:lstStyle/>
          <a:p>
            <a:r>
              <a:rPr lang="en-GB" sz="2800" dirty="0" smtClean="0"/>
              <a:t>Word Types Differ in their Form-Meaning Mapping</a:t>
            </a:r>
            <a:br>
              <a:rPr lang="en-GB" sz="2800" dirty="0" smtClean="0"/>
            </a:br>
            <a:endParaRPr lang="en-GB" sz="2800" dirty="0" smtClean="0"/>
          </a:p>
        </p:txBody>
      </p:sp>
      <p:pic>
        <p:nvPicPr>
          <p:cNvPr id="13" name="Picture 1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6" r="8732" b="8482"/>
          <a:stretch/>
        </p:blipFill>
        <p:spPr bwMode="auto">
          <a:xfrm>
            <a:off x="107504" y="1755140"/>
            <a:ext cx="9145015" cy="4914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-324544" y="5157192"/>
            <a:ext cx="9793088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-172144" y="3645024"/>
            <a:ext cx="9793088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 rot="20310842">
            <a:off x="1108192" y="3446829"/>
            <a:ext cx="692761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FF0000"/>
                </a:solidFill>
              </a:rPr>
              <a:t>GRADED DISTINCTIONS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0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50095"/>
            <a:ext cx="9144000" cy="1143000"/>
          </a:xfrm>
        </p:spPr>
        <p:txBody>
          <a:bodyPr/>
          <a:lstStyle/>
          <a:p>
            <a:r>
              <a:rPr lang="en-GB" altLang="en-US" dirty="0" smtClean="0">
                <a:latin typeface="+mn-lt"/>
              </a:rPr>
              <a:t>The Importance of Semanti</a:t>
            </a:r>
            <a:r>
              <a:rPr lang="en-GB" altLang="en-US" dirty="0" smtClean="0">
                <a:latin typeface="+mn-lt"/>
              </a:rPr>
              <a:t>c Structure</a:t>
            </a:r>
            <a:endParaRPr lang="en-GB" altLang="en-US" dirty="0">
              <a:latin typeface="+mn-lt"/>
            </a:endParaRP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22463"/>
            <a:ext cx="7162800" cy="9906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400">
                <a:solidFill>
                  <a:schemeClr val="tx2"/>
                </a:solidFill>
              </a:rPr>
              <a:t>A standard feed-forward network cannot learn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</a:rPr>
              <a:t>	one-to-many mappings</a:t>
            </a:r>
            <a:endParaRPr lang="en-GB" altLang="en-US" sz="2800">
              <a:solidFill>
                <a:schemeClr val="tx2"/>
              </a:solidFill>
            </a:endParaRPr>
          </a:p>
          <a:p>
            <a:endParaRPr lang="en-GB" altLang="en-US" sz="2800">
              <a:solidFill>
                <a:schemeClr val="tx2"/>
              </a:solidFill>
            </a:endParaRPr>
          </a:p>
          <a:p>
            <a:endParaRPr lang="en-GB" altLang="en-US" sz="2800">
              <a:solidFill>
                <a:schemeClr val="tx2"/>
              </a:solidFill>
            </a:endParaRPr>
          </a:p>
          <a:p>
            <a:endParaRPr lang="en-GB" altLang="en-US" sz="3600">
              <a:solidFill>
                <a:schemeClr val="tx2"/>
              </a:solidFill>
            </a:endParaRPr>
          </a:p>
          <a:p>
            <a:pPr>
              <a:buFontTx/>
              <a:buNone/>
            </a:pPr>
            <a:endParaRPr lang="en-GB" altLang="en-US" sz="2400">
              <a:solidFill>
                <a:schemeClr val="tx2"/>
              </a:solidFill>
            </a:endParaRPr>
          </a:p>
        </p:txBody>
      </p:sp>
      <p:graphicFrame>
        <p:nvGraphicFramePr>
          <p:cNvPr id="9748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86287"/>
              </p:ext>
            </p:extLst>
          </p:nvPr>
        </p:nvGraphicFramePr>
        <p:xfrm>
          <a:off x="1981200" y="3276600"/>
          <a:ext cx="52593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6" name="Bitmap Image" r:id="rId4" imgW="6314286" imgH="1028844" progId="Paint.Picture">
                  <p:embed/>
                </p:oleObj>
              </mc:Choice>
              <mc:Fallback>
                <p:oleObj name="Bitmap Image" r:id="rId4" imgW="6314286" imgH="1028844" progId="Paint.Picture">
                  <p:embed/>
                  <p:pic>
                    <p:nvPicPr>
                      <p:cNvPr id="974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6600"/>
                        <a:ext cx="5259388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4853" name="Rectangle 5"/>
          <p:cNvSpPr>
            <a:spLocks noChangeArrowheads="1"/>
          </p:cNvSpPr>
          <p:nvPr/>
        </p:nvSpPr>
        <p:spPr bwMode="auto">
          <a:xfrm>
            <a:off x="533400" y="3810000"/>
            <a:ext cx="7696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chemeClr val="tx2"/>
              </a:solidFill>
              <a:latin typeface="+mn-lt"/>
            </a:endParaRPr>
          </a:p>
        </p:txBody>
      </p:sp>
      <p:sp>
        <p:nvSpPr>
          <p:cNvPr id="974854" name="Rectangle 6"/>
          <p:cNvSpPr>
            <a:spLocks noChangeArrowheads="1"/>
          </p:cNvSpPr>
          <p:nvPr/>
        </p:nvSpPr>
        <p:spPr bwMode="auto">
          <a:xfrm>
            <a:off x="228600" y="3276600"/>
            <a:ext cx="152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dirty="0">
                <a:solidFill>
                  <a:schemeClr val="tx2"/>
                </a:solidFill>
                <a:latin typeface="+mn-lt"/>
              </a:rPr>
              <a:t>bark</a:t>
            </a:r>
          </a:p>
        </p:txBody>
      </p:sp>
      <p:graphicFrame>
        <p:nvGraphicFramePr>
          <p:cNvPr id="9748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018680"/>
              </p:ext>
            </p:extLst>
          </p:nvPr>
        </p:nvGraphicFramePr>
        <p:xfrm>
          <a:off x="7772400" y="2913063"/>
          <a:ext cx="106362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7" name="Clip" r:id="rId6" imgW="4411080" imgH="3725280" progId="MS_ClipArt_Gallery.2">
                  <p:embed/>
                </p:oleObj>
              </mc:Choice>
              <mc:Fallback>
                <p:oleObj name="Clip" r:id="rId6" imgW="4411080" imgH="3725280" progId="MS_ClipArt_Gallery.2">
                  <p:embed/>
                  <p:pic>
                    <p:nvPicPr>
                      <p:cNvPr id="9748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913063"/>
                        <a:ext cx="106362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4856" name="Line 8"/>
          <p:cNvSpPr>
            <a:spLocks noChangeShapeType="1"/>
          </p:cNvSpPr>
          <p:nvPr/>
        </p:nvSpPr>
        <p:spPr bwMode="auto">
          <a:xfrm>
            <a:off x="3733800" y="3429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chemeClr val="tx2"/>
              </a:solidFill>
              <a:latin typeface="+mn-lt"/>
            </a:endParaRPr>
          </a:p>
        </p:txBody>
      </p:sp>
      <p:sp>
        <p:nvSpPr>
          <p:cNvPr id="974857" name="Rectangle 9"/>
          <p:cNvSpPr>
            <a:spLocks noChangeArrowheads="1"/>
          </p:cNvSpPr>
          <p:nvPr/>
        </p:nvSpPr>
        <p:spPr bwMode="auto">
          <a:xfrm>
            <a:off x="1752600" y="3717925"/>
            <a:ext cx="5638800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373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6898" name="Object 2"/>
          <p:cNvGraphicFramePr>
            <a:graphicFrameLocks noChangeAspect="1"/>
          </p:cNvGraphicFramePr>
          <p:nvPr/>
        </p:nvGraphicFramePr>
        <p:xfrm>
          <a:off x="1981200" y="3276600"/>
          <a:ext cx="52593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0" name="Bitmap Image" r:id="rId4" imgW="6314286" imgH="1028844" progId="Paint.Picture">
                  <p:embed/>
                </p:oleObj>
              </mc:Choice>
              <mc:Fallback>
                <p:oleObj name="Bitmap Image" r:id="rId4" imgW="6314286" imgH="1028844" progId="Paint.Picture">
                  <p:embed/>
                  <p:pic>
                    <p:nvPicPr>
                      <p:cNvPr id="9768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6600"/>
                        <a:ext cx="5259388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6899" name="Rectangle 3"/>
          <p:cNvSpPr>
            <a:spLocks noChangeArrowheads="1"/>
          </p:cNvSpPr>
          <p:nvPr/>
        </p:nvSpPr>
        <p:spPr bwMode="auto">
          <a:xfrm>
            <a:off x="533400" y="3810000"/>
            <a:ext cx="7696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976901" name="Object 5"/>
          <p:cNvGraphicFramePr>
            <a:graphicFrameLocks noChangeAspect="1"/>
          </p:cNvGraphicFramePr>
          <p:nvPr/>
        </p:nvGraphicFramePr>
        <p:xfrm>
          <a:off x="7543800" y="2922588"/>
          <a:ext cx="1143000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1" name="Clip" r:id="rId6" imgW="4062240" imgH="3452400" progId="MS_ClipArt_Gallery.2">
                  <p:embed/>
                </p:oleObj>
              </mc:Choice>
              <mc:Fallback>
                <p:oleObj name="Clip" r:id="rId6" imgW="4062240" imgH="3452400" progId="MS_ClipArt_Gallery.2">
                  <p:embed/>
                  <p:pic>
                    <p:nvPicPr>
                      <p:cNvPr id="976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2922588"/>
                        <a:ext cx="1143000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6902" name="Line 6"/>
          <p:cNvSpPr>
            <a:spLocks noChangeShapeType="1"/>
          </p:cNvSpPr>
          <p:nvPr/>
        </p:nvSpPr>
        <p:spPr bwMode="auto">
          <a:xfrm>
            <a:off x="3733800" y="3429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69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66800" y="1922463"/>
            <a:ext cx="7162800" cy="9906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altLang="en-US" sz="2400"/>
              <a:t>A standard feed-forward network cannot learn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/>
              <a:t>	one-to-many mappings</a:t>
            </a:r>
            <a:endParaRPr lang="en-GB" altLang="en-US" sz="2800"/>
          </a:p>
          <a:p>
            <a:endParaRPr lang="en-GB" altLang="en-US" sz="2800"/>
          </a:p>
          <a:p>
            <a:endParaRPr lang="en-GB" altLang="en-US" sz="2800"/>
          </a:p>
          <a:p>
            <a:endParaRPr lang="en-GB" altLang="en-US" sz="3600"/>
          </a:p>
          <a:p>
            <a:pPr>
              <a:buFontTx/>
              <a:buNone/>
            </a:pPr>
            <a:endParaRPr lang="en-GB" altLang="en-US" sz="2400"/>
          </a:p>
        </p:txBody>
      </p:sp>
      <p:sp>
        <p:nvSpPr>
          <p:cNvPr id="976905" name="Rectangle 9"/>
          <p:cNvSpPr>
            <a:spLocks noChangeArrowheads="1"/>
          </p:cNvSpPr>
          <p:nvPr/>
        </p:nvSpPr>
        <p:spPr bwMode="auto">
          <a:xfrm>
            <a:off x="1752600" y="3717925"/>
            <a:ext cx="5638800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750095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en-US" dirty="0"/>
              <a:t>The Importance of Semantic Structure</a:t>
            </a:r>
            <a:endParaRPr lang="en-GB" altLang="en-US" kern="0" dirty="0">
              <a:latin typeface="+mn-lt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28600" y="3276600"/>
            <a:ext cx="152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dirty="0">
                <a:solidFill>
                  <a:schemeClr val="tx2"/>
                </a:solidFill>
                <a:latin typeface="+mn-lt"/>
              </a:rPr>
              <a:t>bark</a:t>
            </a:r>
          </a:p>
        </p:txBody>
      </p:sp>
    </p:spTree>
    <p:extLst>
      <p:ext uri="{BB962C8B-B14F-4D97-AF65-F5344CB8AC3E}">
        <p14:creationId xmlns:p14="http://schemas.microsoft.com/office/powerpoint/2010/main" val="317518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89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278353"/>
              </p:ext>
            </p:extLst>
          </p:nvPr>
        </p:nvGraphicFramePr>
        <p:xfrm>
          <a:off x="1981200" y="3276600"/>
          <a:ext cx="52593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3" name="Bitmap Image" r:id="rId4" imgW="6314286" imgH="1028844" progId="Paint.Picture">
                  <p:embed/>
                </p:oleObj>
              </mc:Choice>
              <mc:Fallback>
                <p:oleObj name="Bitmap Image" r:id="rId4" imgW="6314286" imgH="1028844" progId="Paint.Picture">
                  <p:embed/>
                  <p:pic>
                    <p:nvPicPr>
                      <p:cNvPr id="9789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6600"/>
                        <a:ext cx="5259388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8947" name="Rectangle 3"/>
          <p:cNvSpPr>
            <a:spLocks noChangeArrowheads="1"/>
          </p:cNvSpPr>
          <p:nvPr/>
        </p:nvSpPr>
        <p:spPr bwMode="auto">
          <a:xfrm>
            <a:off x="533400" y="3810000"/>
            <a:ext cx="7696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78948" name="Rectangle 4"/>
          <p:cNvSpPr>
            <a:spLocks noChangeArrowheads="1"/>
          </p:cNvSpPr>
          <p:nvPr/>
        </p:nvSpPr>
        <p:spPr bwMode="auto">
          <a:xfrm>
            <a:off x="228600" y="3276600"/>
            <a:ext cx="152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>
                <a:latin typeface="+mj-lt"/>
              </a:rPr>
              <a:t>bark</a:t>
            </a:r>
          </a:p>
        </p:txBody>
      </p:sp>
      <p:sp>
        <p:nvSpPr>
          <p:cNvPr id="978949" name="Line 5"/>
          <p:cNvSpPr>
            <a:spLocks noChangeShapeType="1"/>
          </p:cNvSpPr>
          <p:nvPr/>
        </p:nvSpPr>
        <p:spPr bwMode="auto">
          <a:xfrm>
            <a:off x="3733800" y="3429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789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66800" y="1922463"/>
            <a:ext cx="7162800" cy="9906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altLang="en-US" sz="2400">
                <a:latin typeface="+mj-lt"/>
              </a:rPr>
              <a:t>A standard feed-forward network cannot learn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+mj-lt"/>
              </a:rPr>
              <a:t>	one-to-many mappings</a:t>
            </a:r>
          </a:p>
        </p:txBody>
      </p:sp>
      <p:sp>
        <p:nvSpPr>
          <p:cNvPr id="978952" name="Rectangle 8"/>
          <p:cNvSpPr>
            <a:spLocks noChangeArrowheads="1"/>
          </p:cNvSpPr>
          <p:nvPr/>
        </p:nvSpPr>
        <p:spPr bwMode="auto">
          <a:xfrm>
            <a:off x="1752600" y="3717925"/>
            <a:ext cx="5638800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78953" name="Text Box 9"/>
          <p:cNvSpPr txBox="1">
            <a:spLocks noChangeArrowheads="1"/>
          </p:cNvSpPr>
          <p:nvPr/>
        </p:nvSpPr>
        <p:spPr bwMode="auto">
          <a:xfrm>
            <a:off x="7667625" y="2636838"/>
            <a:ext cx="12255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9600">
                <a:latin typeface="+mj-lt"/>
              </a:rPr>
              <a:t>?</a:t>
            </a:r>
          </a:p>
        </p:txBody>
      </p:sp>
      <p:sp>
        <p:nvSpPr>
          <p:cNvPr id="978954" name="Rectangle 10"/>
          <p:cNvSpPr>
            <a:spLocks noChangeArrowheads="1"/>
          </p:cNvSpPr>
          <p:nvPr/>
        </p:nvSpPr>
        <p:spPr bwMode="auto">
          <a:xfrm>
            <a:off x="4191000" y="3276600"/>
            <a:ext cx="3049588" cy="441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750095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en-US" dirty="0"/>
              <a:t>The Importance of Semantic Structure</a:t>
            </a:r>
            <a:endParaRPr lang="en-GB" altLang="en-US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69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09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842063"/>
              </p:ext>
            </p:extLst>
          </p:nvPr>
        </p:nvGraphicFramePr>
        <p:xfrm>
          <a:off x="1981200" y="3276600"/>
          <a:ext cx="525938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2" name="Bitmap Image" r:id="rId4" imgW="6314286" imgH="1028844" progId="Paint.Picture">
                  <p:embed/>
                </p:oleObj>
              </mc:Choice>
              <mc:Fallback>
                <p:oleObj name="Bitmap Image" r:id="rId4" imgW="6314286" imgH="1028844" progId="Paint.Picture">
                  <p:embed/>
                  <p:pic>
                    <p:nvPicPr>
                      <p:cNvPr id="980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6600"/>
                        <a:ext cx="5259388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0995" name="Rectangle 3"/>
          <p:cNvSpPr>
            <a:spLocks noChangeArrowheads="1"/>
          </p:cNvSpPr>
          <p:nvPr/>
        </p:nvSpPr>
        <p:spPr bwMode="auto">
          <a:xfrm>
            <a:off x="533400" y="3810000"/>
            <a:ext cx="7696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80996" name="Rectangle 4"/>
          <p:cNvSpPr>
            <a:spLocks noChangeArrowheads="1"/>
          </p:cNvSpPr>
          <p:nvPr/>
        </p:nvSpPr>
        <p:spPr bwMode="auto">
          <a:xfrm>
            <a:off x="228600" y="3276600"/>
            <a:ext cx="152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>
                <a:latin typeface="+mj-lt"/>
              </a:rPr>
              <a:t>bark</a:t>
            </a:r>
          </a:p>
        </p:txBody>
      </p:sp>
      <p:sp>
        <p:nvSpPr>
          <p:cNvPr id="980997" name="Line 5"/>
          <p:cNvSpPr>
            <a:spLocks noChangeShapeType="1"/>
          </p:cNvSpPr>
          <p:nvPr/>
        </p:nvSpPr>
        <p:spPr bwMode="auto">
          <a:xfrm>
            <a:off x="3733800" y="3429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809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66800" y="1922463"/>
            <a:ext cx="7162800" cy="9906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altLang="en-US" sz="2400" dirty="0">
                <a:latin typeface="+mj-lt"/>
              </a:rPr>
              <a:t>After training the output would always be a blend of the two meanings</a:t>
            </a:r>
            <a:endParaRPr lang="en-GB" altLang="en-US" sz="2800" dirty="0">
              <a:latin typeface="+mj-lt"/>
            </a:endParaRPr>
          </a:p>
          <a:p>
            <a:endParaRPr lang="en-GB" altLang="en-US" sz="2800" dirty="0">
              <a:latin typeface="+mj-lt"/>
            </a:endParaRPr>
          </a:p>
          <a:p>
            <a:endParaRPr lang="en-GB" altLang="en-US" sz="2800" dirty="0">
              <a:latin typeface="+mj-lt"/>
            </a:endParaRPr>
          </a:p>
          <a:p>
            <a:endParaRPr lang="en-GB" altLang="en-US" sz="3600" dirty="0">
              <a:latin typeface="+mj-lt"/>
            </a:endParaRPr>
          </a:p>
          <a:p>
            <a:pPr>
              <a:buFontTx/>
              <a:buNone/>
            </a:pPr>
            <a:endParaRPr lang="en-GB" altLang="en-US" sz="2400" dirty="0">
              <a:latin typeface="+mj-lt"/>
            </a:endParaRPr>
          </a:p>
        </p:txBody>
      </p:sp>
      <p:sp>
        <p:nvSpPr>
          <p:cNvPr id="981000" name="Rectangle 8"/>
          <p:cNvSpPr>
            <a:spLocks noChangeArrowheads="1"/>
          </p:cNvSpPr>
          <p:nvPr/>
        </p:nvSpPr>
        <p:spPr bwMode="auto">
          <a:xfrm>
            <a:off x="1752600" y="3717925"/>
            <a:ext cx="5638800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981001" name="Rectangle 9"/>
          <p:cNvSpPr>
            <a:spLocks noChangeArrowheads="1"/>
          </p:cNvSpPr>
          <p:nvPr/>
        </p:nvSpPr>
        <p:spPr bwMode="auto">
          <a:xfrm>
            <a:off x="611188" y="4195763"/>
            <a:ext cx="803751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 dirty="0" smtClean="0">
                <a:latin typeface="+mj-lt"/>
              </a:rPr>
              <a:t>People </a:t>
            </a:r>
            <a:r>
              <a:rPr lang="en-GB" altLang="en-US" sz="2400" dirty="0">
                <a:latin typeface="+mj-lt"/>
              </a:rPr>
              <a:t>don’t do this</a:t>
            </a:r>
            <a:r>
              <a:rPr lang="en-GB" altLang="en-US" sz="2400" dirty="0" smtClean="0">
                <a:latin typeface="+mj-lt"/>
              </a:rPr>
              <a:t>!</a:t>
            </a:r>
          </a:p>
          <a:p>
            <a:endParaRPr lang="en-GB" altLang="en-US" sz="2400" dirty="0">
              <a:latin typeface="+mj-lt"/>
            </a:endParaRPr>
          </a:p>
          <a:p>
            <a:r>
              <a:rPr lang="en-GB" altLang="en-US" sz="2400" dirty="0" smtClean="0">
                <a:solidFill>
                  <a:schemeClr val="tx2"/>
                </a:solidFill>
              </a:rPr>
              <a:t>Learned knowledge of co-occurrence of semantic features supports disambiguation</a:t>
            </a:r>
          </a:p>
          <a:p>
            <a:endParaRPr lang="en-GB" altLang="en-US" sz="2400" dirty="0">
              <a:solidFill>
                <a:schemeClr val="tx2"/>
              </a:solidFill>
            </a:endParaRPr>
          </a:p>
          <a:p>
            <a:r>
              <a:rPr lang="en-GB" altLang="en-US" sz="2400" dirty="0" smtClean="0">
                <a:solidFill>
                  <a:schemeClr val="tx2"/>
                </a:solidFill>
              </a:rPr>
              <a:t>Ensures settling into stable, familiar meaning</a:t>
            </a:r>
          </a:p>
          <a:p>
            <a:r>
              <a:rPr lang="en-GB" altLang="en-US" sz="2400" dirty="0">
                <a:solidFill>
                  <a:schemeClr val="tx2"/>
                </a:solidFill>
              </a:rPr>
              <a:t>	</a:t>
            </a:r>
            <a:r>
              <a:rPr lang="en-GB" altLang="en-US" sz="2400" dirty="0" smtClean="0">
                <a:solidFill>
                  <a:schemeClr val="tx2"/>
                </a:solidFill>
              </a:rPr>
              <a:t>“attractor basin”</a:t>
            </a:r>
            <a:endParaRPr lang="en-GB" altLang="en-US" sz="2400" dirty="0">
              <a:solidFill>
                <a:schemeClr val="tx2"/>
              </a:solidFill>
            </a:endParaRPr>
          </a:p>
          <a:p>
            <a:endParaRPr lang="en-GB" altLang="en-US" sz="2400" dirty="0">
              <a:latin typeface="+mj-lt"/>
            </a:endParaRPr>
          </a:p>
        </p:txBody>
      </p:sp>
      <p:sp>
        <p:nvSpPr>
          <p:cNvPr id="981002" name="Rectangle 10"/>
          <p:cNvSpPr>
            <a:spLocks noChangeArrowheads="1"/>
          </p:cNvSpPr>
          <p:nvPr/>
        </p:nvSpPr>
        <p:spPr bwMode="auto">
          <a:xfrm>
            <a:off x="8915400" y="2913063"/>
            <a:ext cx="76200" cy="1282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3400" y="750095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en-US" dirty="0"/>
              <a:t>The Importance of Semantic Structure</a:t>
            </a:r>
            <a:endParaRPr lang="en-GB" altLang="en-US" kern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28" y="2908267"/>
            <a:ext cx="1663786" cy="1270065"/>
          </a:xfrm>
          <a:prstGeom prst="rect">
            <a:avLst/>
          </a:prstGeom>
        </p:spPr>
      </p:pic>
      <p:sp>
        <p:nvSpPr>
          <p:cNvPr id="2" name="Curved Down Arrow 1"/>
          <p:cNvSpPr/>
          <p:nvPr/>
        </p:nvSpPr>
        <p:spPr>
          <a:xfrm>
            <a:off x="4258732" y="2763884"/>
            <a:ext cx="529292" cy="512715"/>
          </a:xfrm>
          <a:prstGeom prst="curvedDownArrow">
            <a:avLst/>
          </a:prstGeom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211" y="735856"/>
            <a:ext cx="8569325" cy="663575"/>
          </a:xfrm>
        </p:spPr>
        <p:txBody>
          <a:bodyPr/>
          <a:lstStyle/>
          <a:p>
            <a:r>
              <a:rPr lang="en-GB" sz="3200" dirty="0" smtClean="0"/>
              <a:t>How do we get the “RIGHT” meaning?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15607"/>
            <a:ext cx="8064500" cy="4522787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en-GB" sz="2400" dirty="0" smtClean="0">
                <a:solidFill>
                  <a:schemeClr val="tx2"/>
                </a:solidFill>
              </a:rPr>
              <a:t>Structure of stored knowledge</a:t>
            </a:r>
          </a:p>
          <a:p>
            <a:pPr lvl="1" indent="-342900"/>
            <a:r>
              <a:rPr lang="en-GB" sz="2000" dirty="0" smtClean="0">
                <a:solidFill>
                  <a:schemeClr val="tx2"/>
                </a:solidFill>
              </a:rPr>
              <a:t>Frequency/Dominance</a:t>
            </a:r>
          </a:p>
          <a:p>
            <a:pPr lvl="1" indent="-342900"/>
            <a:r>
              <a:rPr lang="en-GB" sz="2000" dirty="0" smtClean="0">
                <a:solidFill>
                  <a:schemeClr val="tx2"/>
                </a:solidFill>
              </a:rPr>
              <a:t>e.g. “the PEN”</a:t>
            </a:r>
            <a:endParaRPr lang="en-GB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</a:rPr>
              <a:t>2) Cues in immediate environment</a:t>
            </a:r>
          </a:p>
          <a:p>
            <a:r>
              <a:rPr lang="en-GB" sz="2000" dirty="0" smtClean="0">
                <a:solidFill>
                  <a:schemeClr val="tx2"/>
                </a:solidFill>
              </a:rPr>
              <a:t>SENTENCE CONTEXT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	e.g</a:t>
            </a:r>
            <a:r>
              <a:rPr lang="en-GB" sz="2000" dirty="0">
                <a:solidFill>
                  <a:schemeClr val="tx2"/>
                </a:solidFill>
              </a:rPr>
              <a:t>., “The </a:t>
            </a:r>
            <a:r>
              <a:rPr lang="en-GB" sz="2000" dirty="0" smtClean="0">
                <a:solidFill>
                  <a:schemeClr val="tx2"/>
                </a:solidFill>
              </a:rPr>
              <a:t>tree/dog BARK”</a:t>
            </a:r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 smtClean="0">
                <a:solidFill>
                  <a:schemeClr val="tx2"/>
                </a:solidFill>
              </a:rPr>
              <a:t>Knowledge about the speaker/writer</a:t>
            </a:r>
          </a:p>
          <a:p>
            <a:pPr marL="0" indent="0">
              <a:buNone/>
            </a:pPr>
            <a:r>
              <a:rPr lang="en-GB" sz="2000" dirty="0" err="1" smtClean="0">
                <a:solidFill>
                  <a:schemeClr val="tx2"/>
                </a:solidFill>
              </a:rPr>
              <a:t>Etc</a:t>
            </a:r>
            <a:r>
              <a:rPr lang="en-GB" sz="2000" dirty="0" smtClean="0">
                <a:solidFill>
                  <a:schemeClr val="tx2"/>
                </a:solidFill>
              </a:rPr>
              <a:t> </a:t>
            </a:r>
            <a:r>
              <a:rPr lang="en-GB" sz="2000" dirty="0" err="1" smtClean="0">
                <a:solidFill>
                  <a:schemeClr val="tx2"/>
                </a:solidFill>
              </a:rPr>
              <a:t>etc</a:t>
            </a:r>
            <a:r>
              <a:rPr lang="en-GB" sz="2000" dirty="0" smtClean="0">
                <a:solidFill>
                  <a:schemeClr val="tx2"/>
                </a:solidFill>
              </a:rPr>
              <a:t> etc…</a:t>
            </a:r>
          </a:p>
          <a:p>
            <a:pPr marL="457200" indent="-457200">
              <a:buFontTx/>
              <a:buAutoNum type="arabicParenR" startAt="3"/>
            </a:pPr>
            <a:endParaRPr lang="en-GB" sz="2400" dirty="0">
              <a:solidFill>
                <a:srgbClr val="5A1B3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581745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dirty="0">
              <a:solidFill>
                <a:srgbClr val="5A1B3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61" y="3998507"/>
            <a:ext cx="1112973" cy="985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39" y="3356992"/>
            <a:ext cx="1238001" cy="1238001"/>
          </a:xfrm>
          <a:prstGeom prst="rect">
            <a:avLst/>
          </a:prstGeom>
        </p:spPr>
      </p:pic>
      <p:pic>
        <p:nvPicPr>
          <p:cNvPr id="7" name="Picture 8" descr="MC900115894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04" y="2285492"/>
            <a:ext cx="1529044" cy="78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MC900300061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717" y="2060848"/>
            <a:ext cx="1145209" cy="6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1628800"/>
            <a:ext cx="8640960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5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Image result for blackberry fru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85" y="2492896"/>
            <a:ext cx="14491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blackber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166" y="4941168"/>
            <a:ext cx="1084617" cy="127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306105" y="2708920"/>
            <a:ext cx="3058776" cy="1440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617679" y="2671983"/>
            <a:ext cx="1834641" cy="1440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594137" y="3140968"/>
            <a:ext cx="3096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32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blackberry</a:t>
            </a:r>
            <a:endParaRPr lang="en-GB" sz="32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66414" y="3356992"/>
            <a:ext cx="1260170" cy="4143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02126" y="4869160"/>
            <a:ext cx="1834641" cy="1440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394014" y="4077072"/>
            <a:ext cx="1296144" cy="936104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539552" y="947924"/>
            <a:ext cx="8496300" cy="75288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kern="0" dirty="0"/>
              <a:t>Meaning Availability: Stable or Flexible?</a:t>
            </a:r>
          </a:p>
          <a:p>
            <a:pPr eaLnBrk="1" hangingPunct="1"/>
            <a:endParaRPr lang="en-GB" altLang="en-US" sz="1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91071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620688"/>
            <a:ext cx="8489950" cy="1296988"/>
          </a:xfrm>
        </p:spPr>
        <p:txBody>
          <a:bodyPr/>
          <a:lstStyle/>
          <a:p>
            <a:r>
              <a:rPr lang="en-GB" dirty="0" smtClean="0"/>
              <a:t>Using Web-based Experimental Methods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413447"/>
            <a:ext cx="8489950" cy="446504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Typically use:</a:t>
            </a:r>
          </a:p>
          <a:p>
            <a:r>
              <a:rPr lang="en-GB" sz="2400" dirty="0" smtClean="0">
                <a:solidFill>
                  <a:schemeClr val="accent2"/>
                </a:solidFill>
              </a:rPr>
              <a:t>Prolific Academic for recruitment</a:t>
            </a:r>
          </a:p>
          <a:p>
            <a:r>
              <a:rPr lang="en-GB" sz="2400" dirty="0" smtClean="0">
                <a:solidFill>
                  <a:schemeClr val="accent2"/>
                </a:solidFill>
              </a:rPr>
              <a:t>Gorilla for stimulus presentation</a:t>
            </a:r>
          </a:p>
          <a:p>
            <a:endParaRPr lang="en-GB" sz="2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</a:rPr>
              <a:t>“How </a:t>
            </a:r>
            <a:r>
              <a:rPr lang="en-GB" sz="2400" dirty="0">
                <a:solidFill>
                  <a:schemeClr val="tx2"/>
                </a:solidFill>
              </a:rPr>
              <a:t>to Maintain Data Quality When You Can’t See Your </a:t>
            </a:r>
            <a:r>
              <a:rPr lang="en-GB" sz="2400" dirty="0" smtClean="0">
                <a:solidFill>
                  <a:schemeClr val="tx2"/>
                </a:solidFill>
              </a:rPr>
              <a:t>Participants”</a:t>
            </a:r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Article in APS Observer Magazine: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2"/>
                </a:solidFill>
                <a:hlinkClick r:id="rId2"/>
              </a:rPr>
              <a:t>https://www.psychologicalscience.org/observer/how-to-maintain-data-quality-when-you-cant-see-your-participants</a:t>
            </a:r>
            <a:endParaRPr lang="en-GB" sz="2400" dirty="0">
              <a:solidFill>
                <a:schemeClr val="accent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Video of Talk at </a:t>
            </a:r>
            <a:r>
              <a:rPr lang="en-GB" sz="2400" dirty="0" err="1" smtClean="0">
                <a:solidFill>
                  <a:schemeClr val="tx2"/>
                </a:solidFill>
              </a:rPr>
              <a:t>BeOnline</a:t>
            </a:r>
            <a:r>
              <a:rPr lang="en-GB" sz="2400" dirty="0" smtClean="0">
                <a:solidFill>
                  <a:schemeClr val="tx2"/>
                </a:solidFill>
              </a:rPr>
              <a:t> Conference: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chemeClr val="accent2"/>
                </a:solidFill>
                <a:hlinkClick r:id="rId3"/>
              </a:rPr>
              <a:t>https://beonline.research.sc/videos</a:t>
            </a:r>
            <a:endParaRPr lang="en-GB" sz="24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sz="24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6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Image result for blackberry fru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85" y="2492896"/>
            <a:ext cx="14491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blackber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166" y="4941168"/>
            <a:ext cx="1084617" cy="127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306105" y="2708920"/>
            <a:ext cx="3058776" cy="1440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617679" y="2671983"/>
            <a:ext cx="1834641" cy="1440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594137" y="3140968"/>
            <a:ext cx="3096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32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blackberry</a:t>
            </a:r>
            <a:endParaRPr lang="en-GB" sz="32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66414" y="3356992"/>
            <a:ext cx="1260170" cy="4143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02126" y="4869160"/>
            <a:ext cx="1834641" cy="1440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394014" y="4077072"/>
            <a:ext cx="1296144" cy="936104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539552" y="947924"/>
            <a:ext cx="8496300" cy="75288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kern="0" dirty="0"/>
              <a:t>Meaning Availability: Stable or Flexible?</a:t>
            </a:r>
          </a:p>
          <a:p>
            <a:pPr eaLnBrk="1" hangingPunct="1"/>
            <a:endParaRPr lang="en-GB" altLang="en-US" sz="1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  <a:p>
            <a:pPr eaLnBrk="1" hangingPunct="1"/>
            <a:endParaRPr lang="en-GB" altLang="en-US" sz="2800" kern="0" dirty="0" smtClean="0"/>
          </a:p>
          <a:p>
            <a:pPr eaLnBrk="1" hangingPunct="1"/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5834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Evidence for flexibility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700809"/>
            <a:ext cx="8489950" cy="446504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solidFill>
                  <a:schemeClr val="accent2"/>
                </a:solidFill>
              </a:rPr>
              <a:t>Meaning Preferences in </a:t>
            </a:r>
            <a:r>
              <a:rPr lang="en-GB" sz="2400" dirty="0" smtClean="0">
                <a:solidFill>
                  <a:schemeClr val="accent2"/>
                </a:solidFill>
              </a:rPr>
              <a:t>Adult Rowers</a:t>
            </a:r>
          </a:p>
          <a:p>
            <a:pPr marL="0" indent="0">
              <a:buNone/>
            </a:pPr>
            <a:endParaRPr lang="en-GB" sz="2400" dirty="0">
              <a:solidFill>
                <a:schemeClr val="accent2"/>
              </a:solidFill>
            </a:endParaRPr>
          </a:p>
          <a:p>
            <a:r>
              <a:rPr lang="en-GB" sz="2400" dirty="0" smtClean="0">
                <a:solidFill>
                  <a:schemeClr val="accent2"/>
                </a:solidFill>
              </a:rPr>
              <a:t>Rowers acquire additional meanings for common words: “square”, “feather”</a:t>
            </a:r>
          </a:p>
          <a:p>
            <a:r>
              <a:rPr lang="en-GB" sz="2400" dirty="0" smtClean="0">
                <a:solidFill>
                  <a:schemeClr val="accent2"/>
                </a:solidFill>
              </a:rPr>
              <a:t>What determines relative preferences for these meanings</a:t>
            </a:r>
            <a:r>
              <a:rPr lang="en-GB" sz="2400" dirty="0">
                <a:solidFill>
                  <a:schemeClr val="accent2"/>
                </a:solidFill>
              </a:rPr>
              <a:t>?</a:t>
            </a:r>
          </a:p>
          <a:p>
            <a:r>
              <a:rPr lang="en-GB" sz="2400" dirty="0" smtClean="0">
                <a:solidFill>
                  <a:schemeClr val="accent2"/>
                </a:solidFill>
              </a:rPr>
              <a:t>Web-based word association (N=213)</a:t>
            </a:r>
          </a:p>
          <a:p>
            <a:pPr marL="457200" lvl="1" indent="0">
              <a:buNone/>
            </a:pPr>
            <a:r>
              <a:rPr lang="en-GB" dirty="0" smtClean="0">
                <a:solidFill>
                  <a:schemeClr val="accent2"/>
                </a:solidFill>
              </a:rPr>
              <a:t>FEATHER: </a:t>
            </a:r>
            <a:r>
              <a:rPr lang="en-GB" i="1" dirty="0" smtClean="0">
                <a:solidFill>
                  <a:schemeClr val="accent2"/>
                </a:solidFill>
              </a:rPr>
              <a:t>bird </a:t>
            </a:r>
            <a:r>
              <a:rPr lang="en-GB" dirty="0" smtClean="0">
                <a:solidFill>
                  <a:schemeClr val="accent2"/>
                </a:solidFill>
              </a:rPr>
              <a:t>	  vs. 	FEATHER: </a:t>
            </a:r>
            <a:r>
              <a:rPr lang="en-GB" i="1" dirty="0" smtClean="0">
                <a:solidFill>
                  <a:schemeClr val="accent2"/>
                </a:solidFill>
              </a:rPr>
              <a:t>oar</a:t>
            </a:r>
            <a:endParaRPr lang="en-GB" i="1" dirty="0">
              <a:solidFill>
                <a:schemeClr val="accent2"/>
              </a:solidFill>
            </a:endParaRPr>
          </a:p>
          <a:p>
            <a:endParaRPr lang="en-GB" sz="2400" dirty="0" smtClean="0">
              <a:solidFill>
                <a:schemeClr val="accent2"/>
              </a:solidFill>
            </a:endParaRPr>
          </a:p>
          <a:p>
            <a:pPr marL="0" indent="0" algn="r"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Rodd et al., 2016</a:t>
            </a:r>
            <a:endParaRPr lang="en-GB" sz="2400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804184"/>
            <a:ext cx="1224136" cy="89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Multiple Regression Analyses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804184"/>
            <a:ext cx="1224136" cy="891324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755576" y="1700213"/>
          <a:ext cx="9072686" cy="5157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7236296" y="1700808"/>
            <a:ext cx="2592288" cy="4968552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020272" y="6381328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GB" dirty="0">
                <a:solidFill>
                  <a:schemeClr val="tx2"/>
                </a:solidFill>
              </a:rPr>
              <a:t>Rodd et al., 2016</a:t>
            </a:r>
          </a:p>
        </p:txBody>
      </p:sp>
      <p:sp>
        <p:nvSpPr>
          <p:cNvPr id="8" name="Rectangle 7"/>
          <p:cNvSpPr/>
          <p:nvPr/>
        </p:nvSpPr>
        <p:spPr>
          <a:xfrm>
            <a:off x="1653580" y="1820441"/>
            <a:ext cx="5904656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8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Multiple Regression Analyses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804184"/>
            <a:ext cx="1224136" cy="891324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330200" y="1700213"/>
          <a:ext cx="8489950" cy="446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85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of recent rowing experience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700809"/>
            <a:ext cx="8489950" cy="4465042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Median delay between rowing and experiment: 8 hours</a:t>
            </a:r>
            <a:endParaRPr lang="en-GB" sz="24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827584" y="1988840"/>
          <a:ext cx="662473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804184"/>
            <a:ext cx="1224136" cy="8913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88024" y="2492896"/>
            <a:ext cx="936104" cy="241980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419872" y="2230991"/>
            <a:ext cx="936104" cy="267889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51720" y="2235984"/>
            <a:ext cx="936104" cy="267889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02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Word Meaning Priming: On the radio…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30200" y="1771625"/>
            <a:ext cx="8489950" cy="345757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BBC Radio 4: “The Human Zoo”</a:t>
            </a:r>
          </a:p>
          <a:p>
            <a:pPr marL="0" indent="0" algn="l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1) Listeners heard descriptions that included 28 Ambiguous words</a:t>
            </a:r>
          </a:p>
          <a:p>
            <a:pPr marL="400050" lvl="2" indent="0">
              <a:buNone/>
            </a:pPr>
            <a:r>
              <a:rPr lang="en-GB" dirty="0" smtClean="0">
                <a:solidFill>
                  <a:schemeClr val="accent1"/>
                </a:solidFill>
              </a:rPr>
              <a:t>Mark hopes to become a professional tennis player. He practises on </a:t>
            </a:r>
            <a:r>
              <a:rPr lang="en-GB" dirty="0" smtClean="0">
                <a:solidFill>
                  <a:srgbClr val="FF0000"/>
                </a:solidFill>
              </a:rPr>
              <a:t>court</a:t>
            </a:r>
            <a:r>
              <a:rPr lang="en-GB" dirty="0" smtClean="0">
                <a:solidFill>
                  <a:schemeClr val="accent1"/>
                </a:solidFill>
              </a:rPr>
              <a:t> at his </a:t>
            </a:r>
            <a:r>
              <a:rPr lang="en-GB" dirty="0" smtClean="0">
                <a:solidFill>
                  <a:srgbClr val="FF0000"/>
                </a:solidFill>
              </a:rPr>
              <a:t>club</a:t>
            </a:r>
            <a:r>
              <a:rPr lang="en-GB" dirty="0" smtClean="0">
                <a:solidFill>
                  <a:schemeClr val="accent1"/>
                </a:solidFill>
              </a:rPr>
              <a:t> with his </a:t>
            </a:r>
            <a:r>
              <a:rPr lang="en-GB" dirty="0" smtClean="0">
                <a:solidFill>
                  <a:srgbClr val="FF0000"/>
                </a:solidFill>
              </a:rPr>
              <a:t>coach</a:t>
            </a:r>
            <a:r>
              <a:rPr lang="en-GB" dirty="0" smtClean="0">
                <a:solidFill>
                  <a:schemeClr val="accent1"/>
                </a:solidFill>
              </a:rPr>
              <a:t> most days. His strongest weapon on court is his </a:t>
            </a:r>
            <a:r>
              <a:rPr lang="en-GB" dirty="0" smtClean="0">
                <a:solidFill>
                  <a:srgbClr val="FF0000"/>
                </a:solidFill>
              </a:rPr>
              <a:t>serve</a:t>
            </a:r>
            <a:r>
              <a:rPr lang="en-GB" dirty="0" smtClean="0">
                <a:solidFill>
                  <a:schemeClr val="accent1"/>
                </a:solidFill>
              </a:rPr>
              <a:t>. He regularly gets out of trouble in a </a:t>
            </a:r>
            <a:r>
              <a:rPr lang="en-GB" dirty="0" smtClean="0">
                <a:solidFill>
                  <a:srgbClr val="FF0000"/>
                </a:solidFill>
              </a:rPr>
              <a:t>match</a:t>
            </a:r>
            <a:r>
              <a:rPr lang="en-GB" dirty="0" smtClean="0">
                <a:solidFill>
                  <a:schemeClr val="accent1"/>
                </a:solidFill>
              </a:rPr>
              <a:t> with an </a:t>
            </a:r>
            <a:r>
              <a:rPr lang="en-GB" dirty="0" smtClean="0">
                <a:solidFill>
                  <a:srgbClr val="FF0000"/>
                </a:solidFill>
              </a:rPr>
              <a:t>ace</a:t>
            </a:r>
            <a:r>
              <a:rPr lang="en-GB" dirty="0" smtClean="0">
                <a:solidFill>
                  <a:schemeClr val="accent1"/>
                </a:solidFill>
              </a:rPr>
              <a:t> on his serve. In his last match Mark saved three </a:t>
            </a:r>
            <a:r>
              <a:rPr lang="en-GB" dirty="0" smtClean="0">
                <a:solidFill>
                  <a:srgbClr val="FF0000"/>
                </a:solidFill>
              </a:rPr>
              <a:t>set</a:t>
            </a:r>
            <a:r>
              <a:rPr lang="en-GB" dirty="0" smtClean="0">
                <a:solidFill>
                  <a:schemeClr val="accent1"/>
                </a:solidFill>
              </a:rPr>
              <a:t> points with an ace. </a:t>
            </a:r>
          </a:p>
          <a:p>
            <a:pPr marL="0" indent="0">
              <a:buNone/>
            </a:pPr>
            <a:endParaRPr lang="en-GB" sz="2000" dirty="0" smtClean="0">
              <a:solidFill>
                <a:schemeClr val="tx2"/>
              </a:solidFill>
            </a:endParaRPr>
          </a:p>
          <a:p>
            <a:pPr marL="0" indent="0" algn="l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2) Web-based word association task </a:t>
            </a:r>
          </a:p>
          <a:p>
            <a:pPr marL="0" indent="0" algn="l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Are responses influenced by radio primes?</a:t>
            </a:r>
          </a:p>
          <a:p>
            <a:pPr marL="0" indent="0" algn="l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N=2525</a:t>
            </a:r>
          </a:p>
          <a:p>
            <a:pPr marL="0" indent="0" algn="r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Rodd et al., 2016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908050"/>
            <a:ext cx="908456" cy="9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Influence of primes</a:t>
            </a:r>
            <a:r>
              <a:rPr lang="en-GB" dirty="0"/>
              <a:t> </a:t>
            </a:r>
            <a:r>
              <a:rPr lang="en-GB" dirty="0" smtClean="0">
                <a:solidFill>
                  <a:schemeClr val="tx2"/>
                </a:solidFill>
              </a:rPr>
              <a:t>as function of delay: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b="0" dirty="0" smtClean="0"/>
              <a:t>Regression analysis</a:t>
            </a:r>
            <a:endParaRPr lang="en-GB" b="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6093296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/>
                </a:solidFill>
              </a:rPr>
              <a:t>Best Fit: Logarithmic Function</a:t>
            </a:r>
            <a:endParaRPr lang="en-GB" sz="2400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390" y="2066010"/>
            <a:ext cx="6871002" cy="40272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005176"/>
            <a:ext cx="908456" cy="9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611560" y="1556792"/>
          <a:ext cx="7128792" cy="4607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130232" cy="72075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Back in the lab…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8224" y="623731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Rodd et al., 2016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754163" y="1854350"/>
            <a:ext cx="936104" cy="3941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275856" y="1853208"/>
            <a:ext cx="936104" cy="3941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932040" y="1849016"/>
            <a:ext cx="936104" cy="3941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400775" y="1854349"/>
            <a:ext cx="936104" cy="39413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51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021" y="835868"/>
            <a:ext cx="8489950" cy="1296988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Recent and Long-term Exp</a:t>
            </a:r>
            <a:r>
              <a:rPr lang="en-GB" dirty="0" smtClean="0"/>
              <a:t>erience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39552" y="1749279"/>
            <a:ext cx="7992888" cy="4992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GB" sz="2400" dirty="0" smtClean="0">
                <a:solidFill>
                  <a:schemeClr val="tx2"/>
                </a:solidFill>
              </a:rPr>
              <a:t>Adult meaning preferences for familiar words are HIGHLY flexible</a:t>
            </a:r>
          </a:p>
          <a:p>
            <a:pPr marL="514350" indent="-514350" algn="l">
              <a:buFont typeface="+mj-lt"/>
              <a:buAutoNum type="arabicPeriod"/>
            </a:pPr>
            <a:endParaRPr lang="en-GB" sz="2400" dirty="0" smtClean="0">
              <a:solidFill>
                <a:schemeClr val="tx2"/>
              </a:solidFill>
            </a:endParaRPr>
          </a:p>
          <a:p>
            <a:pPr marL="457200" indent="-457200" algn="l">
              <a:buAutoNum type="arabicPeriod" startAt="2"/>
            </a:pPr>
            <a:r>
              <a:rPr lang="en-GB" sz="2400" dirty="0" smtClean="0">
                <a:solidFill>
                  <a:schemeClr val="tx2"/>
                </a:solidFill>
              </a:rPr>
              <a:t>Large effects of same-day encounters</a:t>
            </a:r>
          </a:p>
          <a:p>
            <a:pPr marL="457200" indent="-457200" algn="l">
              <a:buAutoNum type="arabicPeriod" startAt="2"/>
            </a:pPr>
            <a:endParaRPr lang="en-GB" sz="2400" dirty="0">
              <a:solidFill>
                <a:schemeClr val="tx2"/>
              </a:solidFill>
            </a:endParaRPr>
          </a:p>
          <a:p>
            <a:pPr algn="l"/>
            <a:r>
              <a:rPr lang="en-GB" sz="2400" dirty="0" smtClean="0">
                <a:solidFill>
                  <a:schemeClr val="tx2"/>
                </a:solidFill>
              </a:rPr>
              <a:t>3.   Repeated </a:t>
            </a:r>
            <a:r>
              <a:rPr lang="en-GB" sz="2400" dirty="0">
                <a:solidFill>
                  <a:schemeClr val="tx2"/>
                </a:solidFill>
              </a:rPr>
              <a:t>encounters </a:t>
            </a:r>
            <a:r>
              <a:rPr lang="en-GB" sz="2400" dirty="0" smtClean="0">
                <a:solidFill>
                  <a:schemeClr val="tx2"/>
                </a:solidFill>
              </a:rPr>
              <a:t>have substantial long-term cumulative effect </a:t>
            </a:r>
            <a:r>
              <a:rPr lang="en-GB" sz="2400" dirty="0" smtClean="0">
                <a:solidFill>
                  <a:schemeClr val="accent1"/>
                </a:solidFill>
              </a:rPr>
              <a:t>(aka </a:t>
            </a:r>
            <a:r>
              <a:rPr lang="en-GB" sz="2400" dirty="0">
                <a:solidFill>
                  <a:schemeClr val="accent1"/>
                </a:solidFill>
              </a:rPr>
              <a:t>“dominance effects”)</a:t>
            </a:r>
          </a:p>
          <a:p>
            <a:pPr algn="l"/>
            <a:endParaRPr lang="en-GB" sz="2400" b="1" dirty="0" smtClean="0">
              <a:solidFill>
                <a:schemeClr val="tx2"/>
              </a:solidFill>
            </a:endParaRPr>
          </a:p>
          <a:p>
            <a:pPr algn="l"/>
            <a:r>
              <a:rPr lang="en-GB" sz="2400" b="1" dirty="0" smtClean="0">
                <a:solidFill>
                  <a:schemeClr val="tx2"/>
                </a:solidFill>
              </a:rPr>
              <a:t>“Dominance” varies across individuals</a:t>
            </a:r>
          </a:p>
          <a:p>
            <a:pPr algn="l"/>
            <a:r>
              <a:rPr lang="en-GB" sz="2400" b="1" dirty="0" smtClean="0">
                <a:solidFill>
                  <a:schemeClr val="tx2"/>
                </a:solidFill>
              </a:rPr>
              <a:t>“Dominance” varies across time</a:t>
            </a:r>
          </a:p>
          <a:p>
            <a:pPr algn="l"/>
            <a:r>
              <a:rPr lang="en-GB" sz="2400" b="1" dirty="0" smtClean="0">
                <a:solidFill>
                  <a:schemeClr val="tx2"/>
                </a:solidFill>
              </a:rPr>
              <a:t>Learning improves ease of comprehension </a:t>
            </a:r>
          </a:p>
          <a:p>
            <a:pPr algn="l"/>
            <a:endParaRPr lang="en-GB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9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021" y="692696"/>
            <a:ext cx="8489950" cy="1296988"/>
          </a:xfrm>
        </p:spPr>
        <p:txBody>
          <a:bodyPr>
            <a:normAutofit/>
          </a:bodyPr>
          <a:lstStyle/>
          <a:p>
            <a:r>
              <a:rPr lang="en-GB" dirty="0" smtClean="0"/>
              <a:t>Some Questions about Cognitive Mechanism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1436056"/>
            <a:ext cx="7992888" cy="4344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GB" sz="2400" dirty="0" smtClean="0">
                <a:solidFill>
                  <a:schemeClr val="tx2"/>
                </a:solidFill>
              </a:rPr>
              <a:t>Is this just semantic priming?</a:t>
            </a:r>
          </a:p>
          <a:p>
            <a:pPr lvl="1" algn="l"/>
            <a:r>
              <a:rPr lang="en-GB" sz="2200" dirty="0" smtClean="0">
                <a:solidFill>
                  <a:schemeClr val="accent1"/>
                </a:solidFill>
              </a:rPr>
              <a:t>	Rodd et al., (2013)</a:t>
            </a:r>
          </a:p>
          <a:p>
            <a:pPr marL="914400" lvl="1" indent="-457200" algn="l">
              <a:buAutoNum type="arabicPeriod"/>
            </a:pPr>
            <a:endParaRPr lang="en-GB" sz="800" dirty="0">
              <a:solidFill>
                <a:schemeClr val="accent1"/>
              </a:solidFill>
            </a:endParaRPr>
          </a:p>
          <a:p>
            <a:pPr marL="457200" indent="-457200" algn="l">
              <a:buAutoNum type="arabicPeriod"/>
            </a:pPr>
            <a:r>
              <a:rPr lang="en-GB" sz="2400" dirty="0" smtClean="0">
                <a:solidFill>
                  <a:schemeClr val="tx2"/>
                </a:solidFill>
              </a:rPr>
              <a:t>Do multiple encounters have cumulative effect?</a:t>
            </a:r>
          </a:p>
          <a:p>
            <a:pPr algn="l"/>
            <a:r>
              <a:rPr lang="en-GB" sz="2200" dirty="0">
                <a:solidFill>
                  <a:schemeClr val="tx2"/>
                </a:solidFill>
              </a:rPr>
              <a:t>	</a:t>
            </a:r>
            <a:r>
              <a:rPr lang="en-GB" sz="2200" dirty="0" smtClean="0">
                <a:solidFill>
                  <a:schemeClr val="accent1"/>
                </a:solidFill>
              </a:rPr>
              <a:t>Betts </a:t>
            </a:r>
            <a:r>
              <a:rPr lang="en-GB" sz="2200" dirty="0">
                <a:solidFill>
                  <a:schemeClr val="accent1"/>
                </a:solidFill>
              </a:rPr>
              <a:t>et al., </a:t>
            </a:r>
            <a:r>
              <a:rPr lang="en-GB" sz="2200" dirty="0" smtClean="0">
                <a:solidFill>
                  <a:schemeClr val="accent1"/>
                </a:solidFill>
              </a:rPr>
              <a:t>(2018; JEP</a:t>
            </a:r>
            <a:r>
              <a:rPr lang="en-GB" sz="2200" dirty="0">
                <a:solidFill>
                  <a:schemeClr val="accent1"/>
                </a:solidFill>
              </a:rPr>
              <a:t>: LMC)</a:t>
            </a:r>
            <a:endParaRPr lang="en-GB" sz="2200" dirty="0">
              <a:solidFill>
                <a:schemeClr val="tx2"/>
              </a:solidFill>
            </a:endParaRPr>
          </a:p>
          <a:p>
            <a:pPr algn="l"/>
            <a:endParaRPr lang="en-GB" sz="800" dirty="0" smtClean="0">
              <a:solidFill>
                <a:schemeClr val="tx2"/>
              </a:solidFill>
            </a:endParaRPr>
          </a:p>
          <a:p>
            <a:pPr algn="l"/>
            <a:r>
              <a:rPr lang="en-GB" sz="2400" dirty="0" smtClean="0">
                <a:solidFill>
                  <a:schemeClr val="tx2"/>
                </a:solidFill>
              </a:rPr>
              <a:t>3.  Does the spacing of encounters matter?</a:t>
            </a:r>
          </a:p>
          <a:p>
            <a:pPr algn="l"/>
            <a:r>
              <a:rPr lang="en-GB" sz="2200" dirty="0">
                <a:solidFill>
                  <a:schemeClr val="tx2"/>
                </a:solidFill>
              </a:rPr>
              <a:t>	</a:t>
            </a:r>
            <a:r>
              <a:rPr lang="en-GB" sz="2200" dirty="0" smtClean="0">
                <a:solidFill>
                  <a:schemeClr val="accent1"/>
                </a:solidFill>
              </a:rPr>
              <a:t>Betts et al., (2018; JEP: LMC)</a:t>
            </a:r>
          </a:p>
          <a:p>
            <a:pPr algn="l"/>
            <a:endParaRPr lang="en-GB" sz="800" dirty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2400" dirty="0">
                <a:solidFill>
                  <a:schemeClr val="tx2"/>
                </a:solidFill>
              </a:rPr>
              <a:t>4</a:t>
            </a:r>
            <a:r>
              <a:rPr lang="en-GB" sz="2400" dirty="0" smtClean="0">
                <a:solidFill>
                  <a:schemeClr val="tx2"/>
                </a:solidFill>
              </a:rPr>
              <a:t>.  Is learning modality specific?</a:t>
            </a:r>
          </a:p>
          <a:p>
            <a:pPr lvl="1" algn="l"/>
            <a:r>
              <a:rPr lang="en-GB" sz="2200" dirty="0" smtClean="0">
                <a:solidFill>
                  <a:schemeClr val="tx2"/>
                </a:solidFill>
              </a:rPr>
              <a:t>	</a:t>
            </a:r>
            <a:r>
              <a:rPr lang="en-GB" sz="2200" dirty="0" smtClean="0">
                <a:solidFill>
                  <a:schemeClr val="accent1"/>
                </a:solidFill>
              </a:rPr>
              <a:t>Gilbert et al., (2018; JEP: LMC)</a:t>
            </a:r>
            <a:endParaRPr lang="en-GB" sz="2400" dirty="0">
              <a:solidFill>
                <a:schemeClr val="accent1"/>
              </a:solidFill>
            </a:endParaRPr>
          </a:p>
          <a:p>
            <a:pPr lvl="1" algn="l"/>
            <a:endParaRPr lang="en-GB" sz="800" dirty="0" smtClean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2400" dirty="0">
                <a:solidFill>
                  <a:schemeClr val="accent2"/>
                </a:solidFill>
              </a:rPr>
              <a:t>5</a:t>
            </a:r>
            <a:r>
              <a:rPr lang="en-GB" sz="2400" dirty="0" smtClean="0">
                <a:solidFill>
                  <a:schemeClr val="accent2"/>
                </a:solidFill>
              </a:rPr>
              <a:t>.  Is </a:t>
            </a:r>
            <a:r>
              <a:rPr lang="en-GB" sz="2400" dirty="0">
                <a:solidFill>
                  <a:schemeClr val="accent2"/>
                </a:solidFill>
              </a:rPr>
              <a:t>sleep-dependent consolidation involved?</a:t>
            </a:r>
          </a:p>
          <a:p>
            <a:pPr lvl="1" algn="l"/>
            <a:r>
              <a:rPr lang="en-GB" sz="2200" dirty="0">
                <a:solidFill>
                  <a:schemeClr val="accent1"/>
                </a:solidFill>
              </a:rPr>
              <a:t>	Gaskell et al., (2018; Cognition)</a:t>
            </a:r>
            <a:endParaRPr lang="en-GB" sz="2200" dirty="0">
              <a:solidFill>
                <a:schemeClr val="tx2"/>
              </a:solidFill>
            </a:endParaRPr>
          </a:p>
          <a:p>
            <a:pPr lvl="1" algn="l"/>
            <a:endParaRPr lang="en-GB" sz="2200" dirty="0" smtClean="0">
              <a:solidFill>
                <a:schemeClr val="accent1"/>
              </a:solidFill>
            </a:endParaRPr>
          </a:p>
          <a:p>
            <a:pPr algn="l">
              <a:spcBef>
                <a:spcPts val="2000"/>
              </a:spcBef>
            </a:pPr>
            <a:endParaRPr lang="en-GB" sz="2200" dirty="0" smtClean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4368" y="244416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Yes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143605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Only at short delays </a:t>
            </a:r>
          </a:p>
          <a:p>
            <a:r>
              <a:rPr lang="en-GB" sz="2400" dirty="0" smtClean="0">
                <a:solidFill>
                  <a:srgbClr val="C00000"/>
                </a:solidFill>
              </a:rPr>
              <a:t>(up to ~3 minutes)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9704" y="3561897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It is complicated!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8384" y="4368793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No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0372" y="5415607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Yes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78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021" y="620688"/>
            <a:ext cx="8489950" cy="1296988"/>
          </a:xfrm>
        </p:spPr>
        <p:txBody>
          <a:bodyPr>
            <a:normAutofit/>
          </a:bodyPr>
          <a:lstStyle/>
          <a:p>
            <a:r>
              <a:rPr lang="en-GB" dirty="0" smtClean="0"/>
              <a:t>Some More Questions about Mechanism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1340768"/>
            <a:ext cx="7992888" cy="4344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2"/>
                </a:solidFill>
              </a:rPr>
              <a:t>6.  Does sentence structure matter?</a:t>
            </a:r>
          </a:p>
          <a:p>
            <a:pPr lvl="1" algn="l"/>
            <a:r>
              <a:rPr lang="en-GB" sz="2200" dirty="0" smtClean="0">
                <a:solidFill>
                  <a:schemeClr val="accent1"/>
                </a:solidFill>
              </a:rPr>
              <a:t>	Gilbert et al., (2021; JML)</a:t>
            </a:r>
          </a:p>
          <a:p>
            <a:pPr marL="914400" lvl="1" indent="-457200" algn="l">
              <a:buAutoNum type="arabicPeriod"/>
            </a:pPr>
            <a:endParaRPr lang="en-GB" sz="800" dirty="0">
              <a:solidFill>
                <a:schemeClr val="accent1"/>
              </a:solidFill>
            </a:endParaRPr>
          </a:p>
          <a:p>
            <a:pPr algn="l"/>
            <a:r>
              <a:rPr lang="en-GB" sz="2400" dirty="0" smtClean="0">
                <a:solidFill>
                  <a:schemeClr val="tx2"/>
                </a:solidFill>
              </a:rPr>
              <a:t>7.  What happens if we prime both meanings?</a:t>
            </a:r>
          </a:p>
          <a:p>
            <a:pPr algn="l"/>
            <a:r>
              <a:rPr lang="en-GB" sz="2200" dirty="0" smtClean="0">
                <a:solidFill>
                  <a:schemeClr val="tx2"/>
                </a:solidFill>
              </a:rPr>
              <a:t>	</a:t>
            </a:r>
            <a:r>
              <a:rPr lang="en-GB" sz="2200" dirty="0">
                <a:solidFill>
                  <a:schemeClr val="accent1"/>
                </a:solidFill>
              </a:rPr>
              <a:t>Gutiérrez et al., </a:t>
            </a:r>
            <a:r>
              <a:rPr lang="en-GB" sz="2200" dirty="0" smtClean="0">
                <a:solidFill>
                  <a:schemeClr val="accent1"/>
                </a:solidFill>
              </a:rPr>
              <a:t>(in prep)</a:t>
            </a:r>
          </a:p>
          <a:p>
            <a:pPr algn="l"/>
            <a:endParaRPr lang="en-GB" sz="2200" dirty="0" smtClean="0">
              <a:solidFill>
                <a:schemeClr val="tx2"/>
              </a:solidFill>
            </a:endParaRPr>
          </a:p>
          <a:p>
            <a:pPr algn="l"/>
            <a:endParaRPr lang="en-GB" sz="800" dirty="0" smtClean="0">
              <a:solidFill>
                <a:schemeClr val="tx2"/>
              </a:solidFill>
            </a:endParaRPr>
          </a:p>
          <a:p>
            <a:pPr algn="l"/>
            <a:r>
              <a:rPr lang="en-GB" sz="2400" dirty="0" smtClean="0">
                <a:solidFill>
                  <a:schemeClr val="tx2"/>
                </a:solidFill>
              </a:rPr>
              <a:t>8.  Can learning transfer across languages</a:t>
            </a:r>
          </a:p>
          <a:p>
            <a:pPr algn="l"/>
            <a:r>
              <a:rPr lang="en-GB" sz="2200" dirty="0">
                <a:solidFill>
                  <a:schemeClr val="tx2"/>
                </a:solidFill>
              </a:rPr>
              <a:t>	</a:t>
            </a:r>
            <a:r>
              <a:rPr lang="en-GB" sz="2200" dirty="0" smtClean="0">
                <a:solidFill>
                  <a:schemeClr val="accent1"/>
                </a:solidFill>
              </a:rPr>
              <a:t>Poort &amp; Rodd (2016</a:t>
            </a:r>
            <a:r>
              <a:rPr lang="en-GB" sz="2200" dirty="0">
                <a:solidFill>
                  <a:schemeClr val="accent1"/>
                </a:solidFill>
              </a:rPr>
              <a:t>,</a:t>
            </a:r>
            <a:r>
              <a:rPr lang="en-GB" sz="2200" dirty="0" smtClean="0">
                <a:solidFill>
                  <a:schemeClr val="accent1"/>
                </a:solidFill>
              </a:rPr>
              <a:t> BL&amp;C; in prep)</a:t>
            </a:r>
          </a:p>
          <a:p>
            <a:pPr algn="l"/>
            <a:endParaRPr lang="en-GB" sz="2200" dirty="0" smtClean="0">
              <a:solidFill>
                <a:schemeClr val="accent1"/>
              </a:solidFill>
            </a:endParaRPr>
          </a:p>
          <a:p>
            <a:pPr algn="l"/>
            <a:endParaRPr lang="en-GB" sz="2200" dirty="0" smtClean="0">
              <a:solidFill>
                <a:schemeClr val="accent1"/>
              </a:solidFill>
            </a:endParaRPr>
          </a:p>
          <a:p>
            <a:pPr algn="l"/>
            <a:endParaRPr lang="en-GB" sz="800" dirty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2400" dirty="0">
                <a:solidFill>
                  <a:schemeClr val="tx2"/>
                </a:solidFill>
              </a:rPr>
              <a:t>9</a:t>
            </a:r>
            <a:r>
              <a:rPr lang="en-GB" sz="2400" dirty="0" smtClean="0">
                <a:solidFill>
                  <a:schemeClr val="tx2"/>
                </a:solidFill>
              </a:rPr>
              <a:t>.  Do similar effects arise for unambiguous words?</a:t>
            </a:r>
          </a:p>
          <a:p>
            <a:pPr lvl="1" algn="l"/>
            <a:r>
              <a:rPr lang="en-GB" sz="2200" dirty="0" smtClean="0">
                <a:solidFill>
                  <a:schemeClr val="tx2"/>
                </a:solidFill>
              </a:rPr>
              <a:t>	</a:t>
            </a:r>
            <a:r>
              <a:rPr lang="en-GB" sz="2200" dirty="0" smtClean="0">
                <a:solidFill>
                  <a:schemeClr val="accent1"/>
                </a:solidFill>
              </a:rPr>
              <a:t>(Gaskell et al., in prep)</a:t>
            </a:r>
            <a:endParaRPr lang="en-GB" sz="2800" dirty="0" smtClean="0">
              <a:solidFill>
                <a:schemeClr val="accent1"/>
              </a:solidFill>
            </a:endParaRPr>
          </a:p>
          <a:p>
            <a:pPr lvl="1" algn="l"/>
            <a:endParaRPr lang="en-GB" sz="800" dirty="0" smtClean="0">
              <a:solidFill>
                <a:schemeClr val="accent1"/>
              </a:solidFill>
            </a:endParaRPr>
          </a:p>
          <a:p>
            <a:pPr lvl="1" algn="l"/>
            <a:endParaRPr lang="en-GB" sz="2200" dirty="0" smtClean="0">
              <a:solidFill>
                <a:schemeClr val="accent1"/>
              </a:solidFill>
            </a:endParaRPr>
          </a:p>
          <a:p>
            <a:pPr algn="l">
              <a:spcBef>
                <a:spcPts val="2000"/>
              </a:spcBef>
            </a:pPr>
            <a:endParaRPr lang="en-GB" sz="2200" dirty="0" smtClean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14797" y="2084540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Boost for subordinate meaning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6855" y="1387717"/>
            <a:ext cx="104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No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2260" y="3573975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For </a:t>
            </a:r>
            <a:r>
              <a:rPr lang="en-GB" sz="2400" dirty="0" err="1" smtClean="0">
                <a:solidFill>
                  <a:srgbClr val="C00000"/>
                </a:solidFill>
              </a:rPr>
              <a:t>interlingual</a:t>
            </a:r>
            <a:r>
              <a:rPr lang="en-GB" sz="2400" dirty="0" smtClean="0">
                <a:solidFill>
                  <a:srgbClr val="C00000"/>
                </a:solidFill>
              </a:rPr>
              <a:t> homographs</a:t>
            </a:r>
          </a:p>
          <a:p>
            <a:r>
              <a:rPr lang="en-GB" sz="2400" dirty="0" smtClean="0">
                <a:solidFill>
                  <a:srgbClr val="C00000"/>
                </a:solidFill>
              </a:rPr>
              <a:t>But weakly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22350" y="542907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Yes!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9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211" y="735856"/>
            <a:ext cx="8569325" cy="663575"/>
          </a:xfrm>
        </p:spPr>
        <p:txBody>
          <a:bodyPr/>
          <a:lstStyle/>
          <a:p>
            <a:r>
              <a:rPr lang="en-GB" sz="3200" dirty="0" smtClean="0"/>
              <a:t>How do we get the “RIGHT” meaning?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15607"/>
            <a:ext cx="8064500" cy="4522787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en-GB" sz="2400" dirty="0" smtClean="0">
                <a:solidFill>
                  <a:schemeClr val="tx2"/>
                </a:solidFill>
              </a:rPr>
              <a:t>Structure of stored knowledge</a:t>
            </a:r>
          </a:p>
          <a:p>
            <a:pPr lvl="1" indent="-342900"/>
            <a:r>
              <a:rPr lang="en-GB" sz="2000" dirty="0" smtClean="0">
                <a:solidFill>
                  <a:schemeClr val="tx2"/>
                </a:solidFill>
              </a:rPr>
              <a:t>Frequency/Dominance</a:t>
            </a:r>
          </a:p>
          <a:p>
            <a:pPr lvl="1" indent="-342900"/>
            <a:r>
              <a:rPr lang="en-GB" sz="2000" dirty="0" smtClean="0">
                <a:solidFill>
                  <a:schemeClr val="tx2"/>
                </a:solidFill>
              </a:rPr>
              <a:t>e.g. “the PEN”</a:t>
            </a:r>
            <a:endParaRPr lang="en-GB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</a:rPr>
              <a:t>2) Cues in immediate environment</a:t>
            </a:r>
          </a:p>
          <a:p>
            <a:r>
              <a:rPr lang="en-GB" sz="2000" dirty="0" smtClean="0">
                <a:solidFill>
                  <a:schemeClr val="tx2"/>
                </a:solidFill>
              </a:rPr>
              <a:t>SENTENCE CONTEXT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	e.g</a:t>
            </a:r>
            <a:r>
              <a:rPr lang="en-GB" sz="2000" dirty="0">
                <a:solidFill>
                  <a:schemeClr val="tx2"/>
                </a:solidFill>
              </a:rPr>
              <a:t>., “The </a:t>
            </a:r>
            <a:r>
              <a:rPr lang="en-GB" sz="2000" dirty="0" smtClean="0">
                <a:solidFill>
                  <a:schemeClr val="tx2"/>
                </a:solidFill>
              </a:rPr>
              <a:t>tree/dog BARK”</a:t>
            </a:r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 smtClean="0">
                <a:solidFill>
                  <a:schemeClr val="tx2"/>
                </a:solidFill>
              </a:rPr>
              <a:t>Knowledge about the speaker/writer</a:t>
            </a:r>
          </a:p>
          <a:p>
            <a:pPr marL="0" indent="0">
              <a:buNone/>
            </a:pPr>
            <a:r>
              <a:rPr lang="en-GB" sz="2000" dirty="0" err="1" smtClean="0">
                <a:solidFill>
                  <a:schemeClr val="tx2"/>
                </a:solidFill>
              </a:rPr>
              <a:t>Etc</a:t>
            </a:r>
            <a:r>
              <a:rPr lang="en-GB" sz="2000" dirty="0" smtClean="0">
                <a:solidFill>
                  <a:schemeClr val="tx2"/>
                </a:solidFill>
              </a:rPr>
              <a:t> </a:t>
            </a:r>
            <a:r>
              <a:rPr lang="en-GB" sz="2000" dirty="0" err="1" smtClean="0">
                <a:solidFill>
                  <a:schemeClr val="tx2"/>
                </a:solidFill>
              </a:rPr>
              <a:t>etc</a:t>
            </a:r>
            <a:r>
              <a:rPr lang="en-GB" sz="2000" dirty="0" smtClean="0">
                <a:solidFill>
                  <a:schemeClr val="tx2"/>
                </a:solidFill>
              </a:rPr>
              <a:t> etc…</a:t>
            </a:r>
          </a:p>
          <a:p>
            <a:pPr marL="457200" indent="-457200">
              <a:buFontTx/>
              <a:buAutoNum type="arabicParenR" startAt="3"/>
            </a:pPr>
            <a:endParaRPr lang="en-GB" sz="2400" dirty="0">
              <a:solidFill>
                <a:srgbClr val="5A1B3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581745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dirty="0">
              <a:solidFill>
                <a:srgbClr val="5A1B3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61" y="3998507"/>
            <a:ext cx="1112973" cy="9853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39" y="3356992"/>
            <a:ext cx="1238001" cy="1238001"/>
          </a:xfrm>
          <a:prstGeom prst="rect">
            <a:avLst/>
          </a:prstGeom>
        </p:spPr>
      </p:pic>
      <p:pic>
        <p:nvPicPr>
          <p:cNvPr id="7" name="Picture 8" descr="MC900115894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04" y="2285492"/>
            <a:ext cx="1529044" cy="78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MC900300061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717" y="2060848"/>
            <a:ext cx="1145209" cy="6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27211" y="4594993"/>
            <a:ext cx="4752901" cy="5621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26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47" y="1425887"/>
            <a:ext cx="2281935" cy="2778455"/>
          </a:xfrm>
          <a:prstGeom prst="rect">
            <a:avLst/>
          </a:prstGeom>
        </p:spPr>
      </p:pic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4846549" y="2240223"/>
            <a:ext cx="1076945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4806528" y="4618047"/>
            <a:ext cx="1076945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18" y="1520317"/>
            <a:ext cx="1451240" cy="1741488"/>
          </a:xfrm>
          <a:prstGeom prst="rect">
            <a:avLst/>
          </a:prstGeom>
        </p:spPr>
      </p:pic>
      <p:pic>
        <p:nvPicPr>
          <p:cNvPr id="1030" name="Picture 6" descr="http://www.clker.com/cliparts/a/e/7/a/1194985162469795488bus1_jarno_vasamaa_01.svg.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688" y="4203183"/>
            <a:ext cx="1927340" cy="98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011726" y="1736167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6416" y="4257511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2966931" y="1198274"/>
            <a:ext cx="1583732" cy="935732"/>
          </a:xfrm>
          <a:prstGeom prst="wedgeEllipseCallout">
            <a:avLst>
              <a:gd name="adj1" fmla="val -90171"/>
              <a:gd name="adj2" fmla="val 85351"/>
            </a:avLst>
          </a:prstGeom>
          <a:ln>
            <a:solidFill>
              <a:schemeClr val="tx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2"/>
                </a:solidFill>
              </a:rPr>
              <a:t>COACH</a:t>
            </a:r>
            <a:endParaRPr lang="en-GB" sz="2000" dirty="0">
              <a:solidFill>
                <a:schemeClr val="tx2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155575" y="620688"/>
            <a:ext cx="848995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kern="0" dirty="0" err="1" smtClean="0"/>
              <a:t>Cai</a:t>
            </a:r>
            <a:r>
              <a:rPr lang="en-GB" kern="0" dirty="0" smtClean="0"/>
              <a:t> et al., (2017): Speaker Characteristics</a:t>
            </a:r>
            <a:endParaRPr lang="en-GB" kern="0" dirty="0"/>
          </a:p>
        </p:txBody>
      </p:sp>
      <p:sp>
        <p:nvSpPr>
          <p:cNvPr id="2" name="AutoShape 2" descr="Image result for donald trum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503"/>
          <a:stretch/>
        </p:blipFill>
        <p:spPr>
          <a:xfrm>
            <a:off x="158757" y="3588204"/>
            <a:ext cx="2808174" cy="2196000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3203848" y="3573016"/>
            <a:ext cx="1583732" cy="935732"/>
          </a:xfrm>
          <a:prstGeom prst="wedgeEllipseCallout">
            <a:avLst>
              <a:gd name="adj1" fmla="val -90171"/>
              <a:gd name="adj2" fmla="val 85351"/>
            </a:avLst>
          </a:prstGeom>
          <a:ln>
            <a:solidFill>
              <a:schemeClr val="tx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2"/>
                </a:solidFill>
              </a:rPr>
              <a:t>COACH</a:t>
            </a: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/>
      <p:bldP spid="19" grpId="0"/>
      <p:bldP spid="7" grpId="0" animBg="1"/>
      <p:bldP spid="16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Stimuli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330200" y="1628800"/>
            <a:ext cx="8489950" cy="34575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>
                <a:solidFill>
                  <a:schemeClr val="tx2"/>
                </a:solidFill>
              </a:rPr>
              <a:t>22 ambiguous words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400" dirty="0">
                <a:solidFill>
                  <a:schemeClr val="tx2"/>
                </a:solidFill>
              </a:rPr>
              <a:t>D</a:t>
            </a:r>
            <a:r>
              <a:rPr lang="en-US" altLang="zh-CN" sz="2400" dirty="0" smtClean="0">
                <a:solidFill>
                  <a:schemeClr val="tx2"/>
                </a:solidFill>
              </a:rPr>
              <a:t>ifferent dominant meanings in UK vs US English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>
                <a:solidFill>
                  <a:schemeClr val="tx2"/>
                </a:solidFill>
              </a:rPr>
              <a:t>e.g</a:t>
            </a:r>
            <a:r>
              <a:rPr lang="en-US" altLang="zh-CN" sz="2400" dirty="0">
                <a:solidFill>
                  <a:schemeClr val="tx2"/>
                </a:solidFill>
              </a:rPr>
              <a:t>., </a:t>
            </a:r>
            <a:r>
              <a:rPr lang="en-US" altLang="zh-CN" sz="2400" dirty="0" smtClean="0">
                <a:solidFill>
                  <a:schemeClr val="tx2"/>
                </a:solidFill>
              </a:rPr>
              <a:t> FALL, FLAT, GUTTED, PLASTER, TUBE</a:t>
            </a:r>
          </a:p>
          <a:p>
            <a:pPr marL="57150" indent="0" eaLnBrk="1" hangingPunct="1">
              <a:lnSpc>
                <a:spcPct val="90000"/>
              </a:lnSpc>
              <a:buNone/>
            </a:pPr>
            <a:endParaRPr lang="en-US" altLang="zh-CN" sz="2400" dirty="0">
              <a:solidFill>
                <a:schemeClr val="tx2"/>
              </a:solidFill>
            </a:endParaRPr>
          </a:p>
          <a:p>
            <a:pPr marL="5715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>
                <a:solidFill>
                  <a:schemeClr val="tx2"/>
                </a:solidFill>
              </a:rPr>
              <a:t>Meaning familiarity rated by US and UK participants </a:t>
            </a:r>
          </a:p>
          <a:p>
            <a:pPr marL="57150" indent="0" eaLnBrk="1" hangingPunct="1">
              <a:lnSpc>
                <a:spcPct val="90000"/>
              </a:lnSpc>
              <a:buNone/>
            </a:pPr>
            <a:r>
              <a:rPr lang="en-US" altLang="zh-CN" sz="2400" dirty="0">
                <a:solidFill>
                  <a:schemeClr val="tx2"/>
                </a:solidFill>
              </a:rPr>
              <a:t>	</a:t>
            </a:r>
            <a:r>
              <a:rPr lang="en-US" altLang="zh-CN" sz="2400" dirty="0" smtClean="0">
                <a:solidFill>
                  <a:schemeClr val="tx2"/>
                </a:solidFill>
              </a:rPr>
              <a:t>(visually presented)</a:t>
            </a:r>
          </a:p>
          <a:p>
            <a:pPr marL="5715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>
                <a:solidFill>
                  <a:schemeClr val="tx2"/>
                </a:solidFill>
              </a:rPr>
              <a:t>Recorded by UK and US female speakers</a:t>
            </a:r>
            <a:endParaRPr lang="en-US" altLang="zh-CN" sz="2400" dirty="0">
              <a:solidFill>
                <a:schemeClr val="tx2"/>
              </a:solidFill>
            </a:endParaRPr>
          </a:p>
          <a:p>
            <a:pPr marL="57150" indent="0" eaLnBrk="1" hangingPunct="1">
              <a:lnSpc>
                <a:spcPct val="90000"/>
              </a:lnSpc>
              <a:buNone/>
            </a:pPr>
            <a:endParaRPr lang="en-US" altLang="zh-CN" sz="2400" dirty="0" smtClean="0">
              <a:solidFill>
                <a:schemeClr val="tx2"/>
              </a:solidFill>
            </a:endParaRPr>
          </a:p>
          <a:p>
            <a:pPr lvl="1"/>
            <a:endParaRPr lang="en-US" altLang="en-US" dirty="0" smtClean="0">
              <a:solidFill>
                <a:schemeClr val="tx2"/>
              </a:solidFill>
            </a:endParaRPr>
          </a:p>
          <a:p>
            <a:pPr lvl="1"/>
            <a:endParaRPr lang="en-US" altLang="en-US" dirty="0">
              <a:solidFill>
                <a:schemeClr val="tx2"/>
              </a:solidFill>
            </a:endParaRPr>
          </a:p>
          <a:p>
            <a:pPr marL="457200" lvl="1" indent="0" algn="r">
              <a:buNone/>
            </a:pPr>
            <a:endParaRPr lang="en-US" altLang="en-US" dirty="0" smtClean="0">
              <a:solidFill>
                <a:schemeClr val="tx2"/>
              </a:solidFill>
            </a:endParaRPr>
          </a:p>
          <a:p>
            <a:pPr marL="457200" lvl="1" indent="0" algn="r">
              <a:buNone/>
            </a:pPr>
            <a:r>
              <a:rPr lang="en-US" altLang="en-US" dirty="0">
                <a:solidFill>
                  <a:schemeClr val="accent1"/>
                </a:solidFill>
              </a:rPr>
              <a:t>Cai et al., 2017; Cognitive Psychology</a:t>
            </a:r>
          </a:p>
          <a:p>
            <a:pPr marL="57150" indent="0" eaLnBrk="1" hangingPunct="1">
              <a:lnSpc>
                <a:spcPct val="90000"/>
              </a:lnSpc>
              <a:buNone/>
            </a:pPr>
            <a:endParaRPr lang="en-US" altLang="zh-CN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Experiment 1 </a:t>
            </a:r>
            <a:endParaRPr lang="en-GB" altLang="en-US" dirty="0" smtClean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330200" y="1628800"/>
            <a:ext cx="8489950" cy="3457575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tx2"/>
                </a:solidFill>
              </a:rPr>
              <a:t>Online word association task</a:t>
            </a:r>
          </a:p>
          <a:p>
            <a:endParaRPr lang="en-US" altLang="en-US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tx2"/>
                </a:solidFill>
              </a:rPr>
              <a:t>US participants </a:t>
            </a:r>
          </a:p>
          <a:p>
            <a:pPr lvl="1"/>
            <a:r>
              <a:rPr lang="en-US" altLang="en-US" dirty="0" smtClean="0">
                <a:solidFill>
                  <a:schemeClr val="tx2"/>
                </a:solidFill>
              </a:rPr>
              <a:t>32 heard US accent </a:t>
            </a:r>
          </a:p>
          <a:p>
            <a:pPr lvl="1"/>
            <a:r>
              <a:rPr lang="en-US" altLang="en-US" dirty="0" smtClean="0">
                <a:solidFill>
                  <a:schemeClr val="tx2"/>
                </a:solidFill>
              </a:rPr>
              <a:t>31 </a:t>
            </a:r>
            <a:r>
              <a:rPr lang="en-US" altLang="en-US" dirty="0">
                <a:solidFill>
                  <a:schemeClr val="tx2"/>
                </a:solidFill>
              </a:rPr>
              <a:t>heard </a:t>
            </a:r>
            <a:r>
              <a:rPr lang="en-US" altLang="en-US" dirty="0" smtClean="0">
                <a:solidFill>
                  <a:schemeClr val="tx2"/>
                </a:solidFill>
              </a:rPr>
              <a:t>UK accent</a:t>
            </a:r>
          </a:p>
          <a:p>
            <a:pPr lvl="1"/>
            <a:endParaRPr lang="en-US" altLang="en-US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en-US" sz="2400" dirty="0" smtClean="0">
                <a:solidFill>
                  <a:schemeClr val="tx2"/>
                </a:solidFill>
              </a:rPr>
              <a:t>UK participants (via social media)</a:t>
            </a:r>
          </a:p>
          <a:p>
            <a:pPr lvl="1"/>
            <a:r>
              <a:rPr lang="en-US" altLang="en-US" dirty="0" smtClean="0">
                <a:solidFill>
                  <a:schemeClr val="tx2"/>
                </a:solidFill>
              </a:rPr>
              <a:t>25 </a:t>
            </a:r>
            <a:r>
              <a:rPr lang="en-US" altLang="en-US" dirty="0">
                <a:solidFill>
                  <a:schemeClr val="tx2"/>
                </a:solidFill>
              </a:rPr>
              <a:t>heard </a:t>
            </a:r>
            <a:r>
              <a:rPr lang="en-US" altLang="en-US" dirty="0" smtClean="0">
                <a:solidFill>
                  <a:schemeClr val="tx2"/>
                </a:solidFill>
              </a:rPr>
              <a:t>US accent</a:t>
            </a:r>
          </a:p>
          <a:p>
            <a:pPr lvl="1"/>
            <a:r>
              <a:rPr lang="en-US" altLang="en-US" dirty="0" smtClean="0">
                <a:solidFill>
                  <a:schemeClr val="tx2"/>
                </a:solidFill>
              </a:rPr>
              <a:t>32 </a:t>
            </a:r>
            <a:r>
              <a:rPr lang="en-US" altLang="en-US" dirty="0">
                <a:solidFill>
                  <a:schemeClr val="tx2"/>
                </a:solidFill>
              </a:rPr>
              <a:t>heard </a:t>
            </a:r>
            <a:r>
              <a:rPr lang="en-US" altLang="en-US" dirty="0" smtClean="0">
                <a:solidFill>
                  <a:schemeClr val="tx2"/>
                </a:solidFill>
              </a:rPr>
              <a:t>UK accent</a:t>
            </a:r>
          </a:p>
          <a:p>
            <a:pPr marL="457200" lvl="1" indent="0" algn="r">
              <a:buNone/>
            </a:pPr>
            <a:endParaRPr lang="en-US" altLang="en-US" dirty="0">
              <a:solidFill>
                <a:schemeClr val="tx2"/>
              </a:solidFill>
            </a:endParaRPr>
          </a:p>
          <a:p>
            <a:pPr marL="457200" lvl="1" indent="0" algn="r">
              <a:buNone/>
            </a:pPr>
            <a:r>
              <a:rPr lang="en-US" altLang="en-US" dirty="0" smtClean="0">
                <a:solidFill>
                  <a:schemeClr val="accent1"/>
                </a:solidFill>
              </a:rPr>
              <a:t>Cai et al., 2017; Cognitive Psychology</a:t>
            </a:r>
          </a:p>
          <a:p>
            <a:pPr lvl="1"/>
            <a:endParaRPr lang="en-US" altLang="en-US" dirty="0" smtClean="0">
              <a:solidFill>
                <a:schemeClr val="tx2"/>
              </a:solidFill>
            </a:endParaRPr>
          </a:p>
          <a:p>
            <a:endParaRPr lang="en-GB" altLang="en-US" dirty="0" smtClean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12" y="116632"/>
            <a:ext cx="458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METHOD</a:t>
            </a:r>
            <a:endParaRPr lang="en-GB" sz="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395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2" y="116632"/>
            <a:ext cx="458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RESULTS</a:t>
            </a:r>
            <a:endParaRPr lang="en-GB" sz="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755576" y="1052736"/>
          <a:ext cx="756084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411760" y="3645024"/>
            <a:ext cx="93610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24128" y="1412776"/>
            <a:ext cx="936104" cy="4023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11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30200" y="1771625"/>
            <a:ext cx="8489950" cy="3457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457200"/>
            <a:r>
              <a:rPr lang="en-US" altLang="en-US" sz="2400" kern="0" dirty="0">
                <a:solidFill>
                  <a:schemeClr val="tx2"/>
                </a:solidFill>
              </a:rPr>
              <a:t>S</a:t>
            </a:r>
            <a:r>
              <a:rPr lang="en-US" altLang="en-US" sz="2400" kern="0" dirty="0" smtClean="0">
                <a:solidFill>
                  <a:schemeClr val="tx2"/>
                </a:solidFill>
              </a:rPr>
              <a:t>peaker accent influences how UK participants interpret words</a:t>
            </a:r>
          </a:p>
          <a:p>
            <a:pPr marL="514350" indent="-457200"/>
            <a:r>
              <a:rPr lang="en-US" altLang="en-US" sz="2400" kern="0" dirty="0" smtClean="0">
                <a:solidFill>
                  <a:schemeClr val="tx2"/>
                </a:solidFill>
              </a:rPr>
              <a:t>No significant accent effect in US participants</a:t>
            </a:r>
          </a:p>
          <a:p>
            <a:pPr marL="457200" lvl="1" indent="0">
              <a:buNone/>
            </a:pPr>
            <a:endParaRPr lang="en-US" altLang="en-US" kern="0" dirty="0">
              <a:solidFill>
                <a:schemeClr val="tx2"/>
              </a:solidFill>
            </a:endParaRPr>
          </a:p>
          <a:p>
            <a:pPr marL="57150" indent="0">
              <a:buNone/>
            </a:pPr>
            <a:r>
              <a:rPr lang="en-US" altLang="en-US" sz="2400" kern="0" dirty="0" smtClean="0">
                <a:solidFill>
                  <a:schemeClr val="tx2"/>
                </a:solidFill>
              </a:rPr>
              <a:t>But what is the mechanism?</a:t>
            </a:r>
          </a:p>
          <a:p>
            <a:pPr marL="571500" indent="-514350">
              <a:buAutoNum type="arabicParenR"/>
            </a:pPr>
            <a:r>
              <a:rPr lang="en-US" altLang="en-US" sz="2400" kern="0" dirty="0" smtClean="0">
                <a:solidFill>
                  <a:schemeClr val="tx2"/>
                </a:solidFill>
              </a:rPr>
              <a:t>Accent context</a:t>
            </a:r>
          </a:p>
          <a:p>
            <a:pPr marL="571500" indent="-514350">
              <a:buAutoNum type="arabicParenR"/>
            </a:pPr>
            <a:r>
              <a:rPr lang="en-US" altLang="en-US" sz="2400" kern="0" dirty="0" smtClean="0">
                <a:solidFill>
                  <a:schemeClr val="tx2"/>
                </a:solidFill>
              </a:rPr>
              <a:t>Detailed acoustic/phonetic information in individual tokens (</a:t>
            </a:r>
            <a:r>
              <a:rPr lang="en-US" altLang="en-US" sz="2400" kern="0" dirty="0" err="1" smtClean="0">
                <a:solidFill>
                  <a:schemeClr val="tx2"/>
                </a:solidFill>
              </a:rPr>
              <a:t>cf</a:t>
            </a:r>
            <a:r>
              <a:rPr lang="en-US" altLang="en-US" sz="2400" kern="0" dirty="0" smtClean="0">
                <a:solidFill>
                  <a:schemeClr val="tx2"/>
                </a:solidFill>
              </a:rPr>
              <a:t> Episodic accounts)</a:t>
            </a:r>
          </a:p>
          <a:p>
            <a:pPr marL="571500" indent="-514350">
              <a:buAutoNum type="arabicParenR"/>
            </a:pPr>
            <a:endParaRPr lang="en-US" altLang="en-US" sz="2400" kern="0" dirty="0">
              <a:solidFill>
                <a:schemeClr val="tx2"/>
              </a:solidFill>
            </a:endParaRPr>
          </a:p>
          <a:p>
            <a:pPr marL="57150" indent="0">
              <a:buNone/>
            </a:pPr>
            <a:r>
              <a:rPr lang="en-US" altLang="en-US" sz="2400" kern="0" dirty="0" smtClean="0">
                <a:solidFill>
                  <a:schemeClr val="tx2"/>
                </a:solidFill>
              </a:rPr>
              <a:t>Evidence from follow-up experiments supports (1)</a:t>
            </a: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330200" y="908050"/>
            <a:ext cx="8489950" cy="12969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 dirty="0" smtClean="0"/>
              <a:t>Experiment 1: Conclusions</a:t>
            </a:r>
            <a:endParaRPr lang="en-GB" alt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71593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63245" y="836712"/>
            <a:ext cx="30401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GB" altLang="en-US" dirty="0">
                <a:solidFill>
                  <a:schemeClr val="tx2"/>
                </a:solidFill>
              </a:rPr>
              <a:t>Cai et al. </a:t>
            </a:r>
            <a:r>
              <a:rPr lang="en-GB" altLang="en-US" dirty="0" smtClean="0">
                <a:solidFill>
                  <a:schemeClr val="tx2"/>
                </a:solidFill>
              </a:rPr>
              <a:t>(2017)</a:t>
            </a:r>
          </a:p>
          <a:p>
            <a:pPr marL="0" indent="0" algn="r">
              <a:buNone/>
            </a:pPr>
            <a:endParaRPr lang="en-GB" altLang="en-US" dirty="0" smtClean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GB" altLang="en-US" dirty="0" smtClean="0">
                <a:solidFill>
                  <a:schemeClr val="accent1"/>
                </a:solidFill>
              </a:rPr>
              <a:t>Cf. Belin et al., (2004, 2011)</a:t>
            </a:r>
            <a:endParaRPr lang="en-GB" altLang="en-US" dirty="0">
              <a:solidFill>
                <a:schemeClr val="accen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6" y="662864"/>
            <a:ext cx="5422392" cy="82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4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7504" y="633044"/>
            <a:ext cx="1009154" cy="7210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1601902" y="561036"/>
            <a:ext cx="1241906" cy="738722"/>
            <a:chOff x="5220072" y="1665283"/>
            <a:chExt cx="2305298" cy="14752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1665283"/>
              <a:ext cx="2216735" cy="1475213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5652120" y="1700336"/>
              <a:ext cx="1873250" cy="14398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43587" y="808998"/>
            <a:ext cx="1047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trunk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133863" y="1009477"/>
            <a:ext cx="693163" cy="2073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2773884" y="1065092"/>
            <a:ext cx="1009154" cy="721020"/>
            <a:chOff x="6299200" y="3466517"/>
            <a:chExt cx="1873250" cy="14398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5752" y="3648422"/>
              <a:ext cx="1317624" cy="1163258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6299200" y="3466517"/>
              <a:ext cx="1873250" cy="14398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>
            <a:off x="1043608" y="1137100"/>
            <a:ext cx="1727150" cy="288502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801255" y="1424662"/>
            <a:ext cx="1009154" cy="721020"/>
            <a:chOff x="2915816" y="1628800"/>
            <a:chExt cx="1009154" cy="7210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2643" y="1705567"/>
              <a:ext cx="688311" cy="594503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2915816" y="1628800"/>
              <a:ext cx="1009154" cy="7210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>
            <a:off x="894276" y="1281116"/>
            <a:ext cx="939790" cy="307611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30199" y="1627860"/>
            <a:ext cx="1009154" cy="721020"/>
            <a:chOff x="2311249" y="1615504"/>
            <a:chExt cx="1009154" cy="72102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641" y="1686748"/>
              <a:ext cx="895215" cy="590842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2311249" y="1615504"/>
              <a:ext cx="1009154" cy="7210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780829" y="1333778"/>
            <a:ext cx="335829" cy="306392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1"/>
          <p:cNvSpPr>
            <a:spLocks noGrp="1"/>
          </p:cNvSpPr>
          <p:nvPr>
            <p:ph idx="1"/>
          </p:nvPr>
        </p:nvSpPr>
        <p:spPr>
          <a:xfrm>
            <a:off x="251520" y="1191797"/>
            <a:ext cx="8291264" cy="55495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solidFill>
                  <a:schemeClr val="tx2"/>
                </a:solidFill>
              </a:rPr>
              <a:t>                           Conclusions</a:t>
            </a:r>
          </a:p>
          <a:p>
            <a:pPr marL="0" indent="0" algn="ctr">
              <a:buNone/>
            </a:pPr>
            <a:r>
              <a:rPr lang="en-GB" sz="3600" b="1" dirty="0" smtClean="0">
                <a:solidFill>
                  <a:schemeClr val="tx2"/>
                </a:solidFill>
              </a:rPr>
              <a:t> </a:t>
            </a:r>
            <a:endParaRPr lang="en-GB" sz="2400" dirty="0" smtClean="0">
              <a:solidFill>
                <a:schemeClr val="tx2"/>
              </a:solidFill>
            </a:endParaRPr>
          </a:p>
          <a:p>
            <a:r>
              <a:rPr lang="en-GB" sz="2400" dirty="0">
                <a:solidFill>
                  <a:schemeClr val="tx2"/>
                </a:solidFill>
              </a:rPr>
              <a:t>All words are ambiguous (in context)</a:t>
            </a:r>
          </a:p>
          <a:p>
            <a:endParaRPr lang="en-GB" sz="2400" dirty="0" smtClean="0">
              <a:solidFill>
                <a:schemeClr val="tx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Word-meaning access: lexical-semantic settling</a:t>
            </a:r>
            <a:endParaRPr lang="en-GB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2"/>
                </a:solidFill>
              </a:rPr>
              <a:t>Influenced by:</a:t>
            </a:r>
          </a:p>
          <a:p>
            <a:pPr lvl="1"/>
            <a:r>
              <a:rPr lang="en-GB" sz="2000" dirty="0" smtClean="0">
                <a:solidFill>
                  <a:schemeClr val="tx2"/>
                </a:solidFill>
              </a:rPr>
              <a:t>Structure of stored knowledge</a:t>
            </a:r>
          </a:p>
          <a:p>
            <a:pPr lvl="1"/>
            <a:r>
              <a:rPr lang="en-GB" sz="2000" dirty="0" smtClean="0">
                <a:solidFill>
                  <a:schemeClr val="tx2"/>
                </a:solidFill>
              </a:rPr>
              <a:t>Cues that predict which meaning likely to be correct</a:t>
            </a:r>
          </a:p>
          <a:p>
            <a:pPr marL="457200" lvl="1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Good </a:t>
            </a:r>
            <a:r>
              <a:rPr lang="en-GB" sz="2400" dirty="0">
                <a:solidFill>
                  <a:schemeClr val="tx2"/>
                </a:solidFill>
              </a:rPr>
              <a:t>‘lexical quality’ requires constant </a:t>
            </a:r>
            <a:r>
              <a:rPr lang="en-GB" sz="2400" dirty="0" smtClean="0">
                <a:solidFill>
                  <a:schemeClr val="tx2"/>
                </a:solidFill>
              </a:rPr>
              <a:t>upkeep in response to changing linguistic environments</a:t>
            </a:r>
          </a:p>
          <a:p>
            <a:pPr marL="0" indent="0">
              <a:buNone/>
            </a:pPr>
            <a:endParaRPr lang="en-GB" sz="2400" dirty="0">
              <a:solidFill>
                <a:schemeClr val="tx2"/>
              </a:solidFill>
            </a:endParaRPr>
          </a:p>
          <a:p>
            <a:endParaRPr lang="en-GB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1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07504" y="980728"/>
            <a:ext cx="1009154" cy="7210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1601902" y="908720"/>
            <a:ext cx="1241906" cy="738722"/>
            <a:chOff x="5220072" y="1665283"/>
            <a:chExt cx="2305298" cy="14752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1665283"/>
              <a:ext cx="2216735" cy="1475213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5652120" y="1700336"/>
              <a:ext cx="1873250" cy="14398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43587" y="1156682"/>
            <a:ext cx="1047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0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trunk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133863" y="1357161"/>
            <a:ext cx="693163" cy="2073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773884" y="1412776"/>
            <a:ext cx="1009154" cy="721020"/>
            <a:chOff x="6299200" y="3466517"/>
            <a:chExt cx="1873250" cy="143986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5752" y="3648422"/>
              <a:ext cx="1317624" cy="1163258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6299200" y="3466517"/>
              <a:ext cx="1873250" cy="14398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17" name="Straight Arrow Connector 16"/>
          <p:cNvCxnSpPr>
            <a:endCxn id="16" idx="2"/>
          </p:cNvCxnSpPr>
          <p:nvPr/>
        </p:nvCxnSpPr>
        <p:spPr>
          <a:xfrm>
            <a:off x="1046734" y="1484784"/>
            <a:ext cx="1727150" cy="288502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801255" y="1772346"/>
            <a:ext cx="1009154" cy="721020"/>
            <a:chOff x="2915816" y="1628800"/>
            <a:chExt cx="1009154" cy="7210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2643" y="1705567"/>
              <a:ext cx="688311" cy="594503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2915816" y="1628800"/>
              <a:ext cx="1009154" cy="7210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894276" y="1628800"/>
            <a:ext cx="939790" cy="307611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" name="Group 2048"/>
          <p:cNvGrpSpPr/>
          <p:nvPr/>
        </p:nvGrpSpPr>
        <p:grpSpPr>
          <a:xfrm>
            <a:off x="730199" y="1975544"/>
            <a:ext cx="1009154" cy="721020"/>
            <a:chOff x="2311249" y="1615504"/>
            <a:chExt cx="1009154" cy="72102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641" y="1686748"/>
              <a:ext cx="895215" cy="590842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2311249" y="1615504"/>
              <a:ext cx="1009154" cy="72102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780829" y="1681462"/>
            <a:ext cx="335829" cy="306392"/>
          </a:xfrm>
          <a:prstGeom prst="straightConnector1">
            <a:avLst/>
          </a:prstGeom>
          <a:ln w="254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1"/>
          <p:cNvSpPr>
            <a:spLocks noGrp="1"/>
          </p:cNvSpPr>
          <p:nvPr>
            <p:ph idx="1"/>
          </p:nvPr>
        </p:nvSpPr>
        <p:spPr>
          <a:xfrm>
            <a:off x="323850" y="926273"/>
            <a:ext cx="8452062" cy="5719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solidFill>
                  <a:schemeClr val="tx2"/>
                </a:solidFill>
              </a:rPr>
              <a:t>              				Thank You!</a:t>
            </a:r>
          </a:p>
          <a:p>
            <a:pPr marL="0" indent="0">
              <a:buNone/>
            </a:pPr>
            <a:endParaRPr lang="en-GB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2400" dirty="0" smtClean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570" y="4797152"/>
            <a:ext cx="1979342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5">
      <a:dk1>
        <a:srgbClr val="000000"/>
      </a:dk1>
      <a:lt1>
        <a:srgbClr val="FFFFFF"/>
      </a:lt1>
      <a:dk2>
        <a:srgbClr val="004359"/>
      </a:dk2>
      <a:lt2>
        <a:srgbClr val="808080"/>
      </a:lt2>
      <a:accent1>
        <a:srgbClr val="7FA1AC"/>
      </a:accent1>
      <a:accent2>
        <a:srgbClr val="004359"/>
      </a:accent2>
      <a:accent3>
        <a:srgbClr val="FFFFFF"/>
      </a:accent3>
      <a:accent4>
        <a:srgbClr val="000000"/>
      </a:accent4>
      <a:accent5>
        <a:srgbClr val="C0CDD2"/>
      </a:accent5>
      <a:accent6>
        <a:srgbClr val="003C50"/>
      </a:accent6>
      <a:hlink>
        <a:srgbClr val="459CBD"/>
      </a:hlink>
      <a:folHlink>
        <a:srgbClr val="B25D8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59CBD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12696</TotalTime>
  <Words>1149</Words>
  <Application>Microsoft Office PowerPoint</Application>
  <PresentationFormat>On-screen Show (4:3)</PresentationFormat>
  <Paragraphs>304</Paragraphs>
  <Slides>35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Aharoni</vt:lpstr>
      <vt:lpstr>Arial</vt:lpstr>
      <vt:lpstr>Calibri</vt:lpstr>
      <vt:lpstr>Courier New</vt:lpstr>
      <vt:lpstr>Times New Roman</vt:lpstr>
      <vt:lpstr>Custom Design</vt:lpstr>
      <vt:lpstr>Bitmap Image</vt:lpstr>
      <vt:lpstr>Paintbrush Picture</vt:lpstr>
      <vt:lpstr>Clip</vt:lpstr>
      <vt:lpstr>PowerPoint Presentation</vt:lpstr>
      <vt:lpstr>PowerPoint Presentation</vt:lpstr>
      <vt:lpstr>PowerPoint Presentation</vt:lpstr>
      <vt:lpstr>New Account of Word-Meaning Access    </vt:lpstr>
      <vt:lpstr>Connectionist Models of Word-Meaning Access  </vt:lpstr>
      <vt:lpstr>Limitation of most Connectionist Models</vt:lpstr>
      <vt:lpstr>Lexical-Semantic Ambiguity</vt:lpstr>
      <vt:lpstr>Word Types Differ in their Form-Meaning Mapping </vt:lpstr>
      <vt:lpstr>The Importance of Semantic Structure</vt:lpstr>
      <vt:lpstr>PowerPoint Presentation</vt:lpstr>
      <vt:lpstr>PowerPoint Presentation</vt:lpstr>
      <vt:lpstr>PowerPoint Presentation</vt:lpstr>
      <vt:lpstr>How do we get the “RIGHT” meaning?   </vt:lpstr>
      <vt:lpstr>PowerPoint Presentation</vt:lpstr>
      <vt:lpstr>Using Web-based Experimental Methods </vt:lpstr>
      <vt:lpstr>PowerPoint Presentation</vt:lpstr>
      <vt:lpstr>Evidence for flexibility </vt:lpstr>
      <vt:lpstr>Multiple Regression Analyses</vt:lpstr>
      <vt:lpstr>Multiple Regression Analyses</vt:lpstr>
      <vt:lpstr>Effect of recent rowing experience</vt:lpstr>
      <vt:lpstr>Word Meaning Priming: On the radio…</vt:lpstr>
      <vt:lpstr>Influence of primes as function of delay: Regression analysis</vt:lpstr>
      <vt:lpstr>Back in the lab…</vt:lpstr>
      <vt:lpstr>Recent and Long-term Experience</vt:lpstr>
      <vt:lpstr>Some Questions about Cognitive Mechanism</vt:lpstr>
      <vt:lpstr>Some More Questions about Mechanism</vt:lpstr>
      <vt:lpstr>How do we get the “RIGHT” meaning?   </vt:lpstr>
      <vt:lpstr>PowerPoint Presentation</vt:lpstr>
      <vt:lpstr>Stimuli</vt:lpstr>
      <vt:lpstr>Experiment 1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 Brown</dc:creator>
  <cp:lastModifiedBy>Rodd, Jennifer</cp:lastModifiedBy>
  <cp:revision>794</cp:revision>
  <dcterms:created xsi:type="dcterms:W3CDTF">2005-07-13T12:26:50Z</dcterms:created>
  <dcterms:modified xsi:type="dcterms:W3CDTF">2021-05-24T09:31:25Z</dcterms:modified>
</cp:coreProperties>
</file>